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86" r:id="rId2"/>
    <p:sldId id="285" r:id="rId3"/>
    <p:sldId id="256" r:id="rId4"/>
    <p:sldId id="314" r:id="rId5"/>
    <p:sldId id="258" r:id="rId6"/>
    <p:sldId id="271" r:id="rId7"/>
    <p:sldId id="324" r:id="rId8"/>
    <p:sldId id="338" r:id="rId9"/>
    <p:sldId id="276" r:id="rId10"/>
    <p:sldId id="278" r:id="rId11"/>
    <p:sldId id="279" r:id="rId12"/>
    <p:sldId id="280" r:id="rId13"/>
    <p:sldId id="282" r:id="rId14"/>
    <p:sldId id="273" r:id="rId15"/>
    <p:sldId id="259" r:id="rId16"/>
    <p:sldId id="260" r:id="rId17"/>
    <p:sldId id="325" r:id="rId18"/>
    <p:sldId id="288" r:id="rId19"/>
    <p:sldId id="289" r:id="rId20"/>
    <p:sldId id="290" r:id="rId21"/>
    <p:sldId id="283" r:id="rId22"/>
    <p:sldId id="291" r:id="rId23"/>
    <p:sldId id="287" r:id="rId24"/>
    <p:sldId id="307" r:id="rId25"/>
    <p:sldId id="292" r:id="rId26"/>
    <p:sldId id="294" r:id="rId27"/>
    <p:sldId id="315" r:id="rId28"/>
    <p:sldId id="311" r:id="rId29"/>
    <p:sldId id="323" r:id="rId30"/>
    <p:sldId id="326" r:id="rId31"/>
    <p:sldId id="327" r:id="rId32"/>
    <p:sldId id="330" r:id="rId33"/>
    <p:sldId id="312" r:id="rId34"/>
    <p:sldId id="322" r:id="rId35"/>
    <p:sldId id="321" r:id="rId36"/>
    <p:sldId id="339" r:id="rId37"/>
    <p:sldId id="340" r:id="rId38"/>
    <p:sldId id="334" r:id="rId39"/>
    <p:sldId id="318" r:id="rId40"/>
    <p:sldId id="336" r:id="rId41"/>
    <p:sldId id="331" r:id="rId42"/>
    <p:sldId id="335" r:id="rId43"/>
    <p:sldId id="332" r:id="rId44"/>
    <p:sldId id="333" r:id="rId45"/>
    <p:sldId id="284" r:id="rId46"/>
    <p:sldId id="310" r:id="rId47"/>
    <p:sldId id="293" r:id="rId48"/>
    <p:sldId id="267" r:id="rId49"/>
    <p:sldId id="268" r:id="rId50"/>
    <p:sldId id="269" r:id="rId51"/>
    <p:sldId id="295" r:id="rId52"/>
    <p:sldId id="296" r:id="rId53"/>
    <p:sldId id="297" r:id="rId54"/>
    <p:sldId id="266" r:id="rId55"/>
    <p:sldId id="298" r:id="rId56"/>
    <p:sldId id="308" r:id="rId57"/>
    <p:sldId id="309" r:id="rId58"/>
    <p:sldId id="300" r:id="rId59"/>
    <p:sldId id="299" r:id="rId60"/>
    <p:sldId id="301" r:id="rId61"/>
    <p:sldId id="302" r:id="rId62"/>
    <p:sldId id="306" r:id="rId63"/>
    <p:sldId id="341" r:id="rId6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84917"/>
  </p:normalViewPr>
  <p:slideViewPr>
    <p:cSldViewPr snapToGrid="0" snapToObjects="1">
      <p:cViewPr>
        <p:scale>
          <a:sx n="79" d="100"/>
          <a:sy n="79" d="100"/>
        </p:scale>
        <p:origin x="2368" y="5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18485A-641F-4D1F-A384-727D1452F260}" type="doc">
      <dgm:prSet loTypeId="urn:microsoft.com/office/officeart/2005/8/layout/venn1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55C1591-AB26-4241-8235-7371CB7CF45B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tx1"/>
              </a:solidFill>
              <a:latin typeface="Helvetica" pitchFamily="34" charset="0"/>
              <a:cs typeface="Helvetica" pitchFamily="34" charset="0"/>
            </a:rPr>
            <a:t>FA </a:t>
          </a:r>
        </a:p>
        <a:p>
          <a:r>
            <a:rPr lang="es-ES" sz="2000" b="1" dirty="0" smtClean="0">
              <a:solidFill>
                <a:schemeClr val="tx1"/>
              </a:solidFill>
              <a:latin typeface="Helvetica" pitchFamily="34" charset="0"/>
              <a:cs typeface="Helvetica" pitchFamily="34" charset="0"/>
            </a:rPr>
            <a:t>Enfermedad </a:t>
          </a:r>
          <a:r>
            <a:rPr lang="es-ES" sz="2000" b="1" dirty="0" err="1" smtClean="0">
              <a:solidFill>
                <a:schemeClr val="tx1"/>
              </a:solidFill>
              <a:latin typeface="Helvetica" pitchFamily="34" charset="0"/>
              <a:cs typeface="Helvetica" pitchFamily="34" charset="0"/>
            </a:rPr>
            <a:t>tromboembólica</a:t>
          </a:r>
          <a:endParaRPr lang="es-ES" sz="2000" b="1" dirty="0" smtClean="0">
            <a:solidFill>
              <a:schemeClr val="tx1"/>
            </a:solidFill>
            <a:latin typeface="Helvetica" pitchFamily="34" charset="0"/>
            <a:cs typeface="Helvetica" pitchFamily="34" charset="0"/>
          </a:endParaRPr>
        </a:p>
        <a:p>
          <a:r>
            <a:rPr lang="es-ES" sz="2400" b="1" dirty="0" smtClean="0">
              <a:solidFill>
                <a:schemeClr val="tx1"/>
              </a:solidFill>
              <a:latin typeface="Helvetica" pitchFamily="34" charset="0"/>
              <a:cs typeface="Helvetica" pitchFamily="34" charset="0"/>
            </a:rPr>
            <a:t>ACO</a:t>
          </a:r>
          <a:endParaRPr lang="es-ES" sz="2400" b="1" dirty="0">
            <a:solidFill>
              <a:schemeClr val="tx1"/>
            </a:solidFill>
            <a:latin typeface="Helvetica" pitchFamily="34" charset="0"/>
            <a:cs typeface="Helvetica" pitchFamily="34" charset="0"/>
          </a:endParaRPr>
        </a:p>
      </dgm:t>
    </dgm:pt>
    <dgm:pt modelId="{012C96C8-EFBB-4E18-82B5-F18C97D86314}" type="parTrans" cxnId="{BE12A125-C81A-4512-984F-9E0F9752A205}">
      <dgm:prSet/>
      <dgm:spPr/>
      <dgm:t>
        <a:bodyPr/>
        <a:lstStyle/>
        <a:p>
          <a:endParaRPr lang="es-ES" sz="2600"/>
        </a:p>
      </dgm:t>
    </dgm:pt>
    <dgm:pt modelId="{03D5639A-F253-4606-B0D9-262EF0DF66AE}" type="sibTrans" cxnId="{BE12A125-C81A-4512-984F-9E0F9752A205}">
      <dgm:prSet/>
      <dgm:spPr/>
      <dgm:t>
        <a:bodyPr/>
        <a:lstStyle/>
        <a:p>
          <a:endParaRPr lang="es-ES" sz="2600"/>
        </a:p>
      </dgm:t>
    </dgm:pt>
    <dgm:pt modelId="{C78BD9FA-BD0C-4136-B7AF-767EBBC3FF9C}">
      <dgm:prSet phldrT="[Texto]" custT="1"/>
      <dgm:spPr/>
      <dgm:t>
        <a:bodyPr/>
        <a:lstStyle/>
        <a:p>
          <a:r>
            <a:rPr lang="es-ES" sz="2400" b="1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rPr>
            <a:t>Hemorragia</a:t>
          </a:r>
        </a:p>
        <a:p>
          <a:r>
            <a:rPr lang="es-ES" sz="2400" b="1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rPr>
            <a:t>ACO + AAG</a:t>
          </a:r>
          <a:endParaRPr lang="es-ES" sz="2400" b="1" dirty="0">
            <a:solidFill>
              <a:srgbClr val="000000"/>
            </a:solidFill>
            <a:latin typeface="Helvetica" pitchFamily="34" charset="0"/>
            <a:cs typeface="Helvetica" pitchFamily="34" charset="0"/>
          </a:endParaRPr>
        </a:p>
      </dgm:t>
    </dgm:pt>
    <dgm:pt modelId="{103A0EFE-2A0B-444B-A9C6-7BC0566E92DB}" type="parTrans" cxnId="{05B0EC61-6D39-4596-AB7A-6D6B84C571CE}">
      <dgm:prSet/>
      <dgm:spPr/>
      <dgm:t>
        <a:bodyPr/>
        <a:lstStyle/>
        <a:p>
          <a:endParaRPr lang="es-ES" sz="2600"/>
        </a:p>
      </dgm:t>
    </dgm:pt>
    <dgm:pt modelId="{2719EFD1-F53F-4A1F-A12C-2BBFBF4251AE}" type="sibTrans" cxnId="{05B0EC61-6D39-4596-AB7A-6D6B84C571CE}">
      <dgm:prSet/>
      <dgm:spPr/>
      <dgm:t>
        <a:bodyPr/>
        <a:lstStyle/>
        <a:p>
          <a:endParaRPr lang="es-ES" sz="2600"/>
        </a:p>
      </dgm:t>
    </dgm:pt>
    <dgm:pt modelId="{FF822F3D-9878-49C1-9A9E-1914AD12AA38}">
      <dgm:prSet phldrT="[Texto]" custT="1"/>
      <dgm:spPr/>
      <dgm:t>
        <a:bodyPr/>
        <a:lstStyle/>
        <a:p>
          <a:pPr algn="ctr"/>
          <a:r>
            <a:rPr lang="es-ES" sz="2400" b="0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rPr>
            <a:t>SCA</a:t>
          </a:r>
        </a:p>
        <a:p>
          <a:pPr algn="ctr"/>
          <a:r>
            <a:rPr lang="es-ES" sz="2400" b="0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rPr>
            <a:t>Trombosis stent</a:t>
          </a:r>
        </a:p>
        <a:p>
          <a:pPr algn="ctr"/>
          <a:r>
            <a:rPr lang="es-ES" sz="2400" b="0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rPr>
            <a:t>AAG</a:t>
          </a:r>
        </a:p>
      </dgm:t>
    </dgm:pt>
    <dgm:pt modelId="{6B687A8A-8D64-42EB-B7FE-7DBAAE54B223}" type="parTrans" cxnId="{AB5B42FC-396F-4007-8B41-9AFA80FA86E3}">
      <dgm:prSet/>
      <dgm:spPr/>
      <dgm:t>
        <a:bodyPr/>
        <a:lstStyle/>
        <a:p>
          <a:endParaRPr lang="es-ES" sz="2600"/>
        </a:p>
      </dgm:t>
    </dgm:pt>
    <dgm:pt modelId="{21DD5544-81DC-4494-901E-EA7D189EBB26}" type="sibTrans" cxnId="{AB5B42FC-396F-4007-8B41-9AFA80FA86E3}">
      <dgm:prSet/>
      <dgm:spPr/>
      <dgm:t>
        <a:bodyPr/>
        <a:lstStyle/>
        <a:p>
          <a:endParaRPr lang="es-ES" sz="2600"/>
        </a:p>
      </dgm:t>
    </dgm:pt>
    <dgm:pt modelId="{188B8B7F-8708-4712-ABCF-014FAFAD98DC}" type="pres">
      <dgm:prSet presAssocID="{4B18485A-641F-4D1F-A384-727D1452F26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662431A-CFA6-4EEC-A22D-668373A05A83}" type="pres">
      <dgm:prSet presAssocID="{F55C1591-AB26-4241-8235-7371CB7CF45B}" presName="circ1" presStyleLbl="vennNode1" presStyleIdx="0" presStyleCnt="3" custLinFactNeighborX="521" custLinFactNeighborY="460"/>
      <dgm:spPr/>
      <dgm:t>
        <a:bodyPr/>
        <a:lstStyle/>
        <a:p>
          <a:endParaRPr lang="es-ES"/>
        </a:p>
      </dgm:t>
    </dgm:pt>
    <dgm:pt modelId="{AF8803D2-3464-490F-8E12-1F77F76AB7D1}" type="pres">
      <dgm:prSet presAssocID="{F55C1591-AB26-4241-8235-7371CB7CF45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C7D4C3-FFB5-4AC3-9EFF-73C420CF9ADB}" type="pres">
      <dgm:prSet presAssocID="{C78BD9FA-BD0C-4136-B7AF-767EBBC3FF9C}" presName="circ2" presStyleLbl="vennNode1" presStyleIdx="1" presStyleCnt="3"/>
      <dgm:spPr/>
      <dgm:t>
        <a:bodyPr/>
        <a:lstStyle/>
        <a:p>
          <a:endParaRPr lang="es-ES"/>
        </a:p>
      </dgm:t>
    </dgm:pt>
    <dgm:pt modelId="{A575ADB7-3578-4BEC-A289-21F440C4DA85}" type="pres">
      <dgm:prSet presAssocID="{C78BD9FA-BD0C-4136-B7AF-767EBBC3FF9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66F3D7-8C34-413A-AE19-517E169685BE}" type="pres">
      <dgm:prSet presAssocID="{FF822F3D-9878-49C1-9A9E-1914AD12AA38}" presName="circ3" presStyleLbl="vennNode1" presStyleIdx="2" presStyleCnt="3"/>
      <dgm:spPr/>
      <dgm:t>
        <a:bodyPr/>
        <a:lstStyle/>
        <a:p>
          <a:endParaRPr lang="es-ES"/>
        </a:p>
      </dgm:t>
    </dgm:pt>
    <dgm:pt modelId="{EE77F3C4-AE18-4E54-8EAA-27421CD3CD29}" type="pres">
      <dgm:prSet presAssocID="{FF822F3D-9878-49C1-9A9E-1914AD12AA3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E12A125-C81A-4512-984F-9E0F9752A205}" srcId="{4B18485A-641F-4D1F-A384-727D1452F260}" destId="{F55C1591-AB26-4241-8235-7371CB7CF45B}" srcOrd="0" destOrd="0" parTransId="{012C96C8-EFBB-4E18-82B5-F18C97D86314}" sibTransId="{03D5639A-F253-4606-B0D9-262EF0DF66AE}"/>
    <dgm:cxn modelId="{98E73753-7069-6646-8B63-240ABA491325}" type="presOf" srcId="{C78BD9FA-BD0C-4136-B7AF-767EBBC3FF9C}" destId="{4EC7D4C3-FFB5-4AC3-9EFF-73C420CF9ADB}" srcOrd="0" destOrd="0" presId="urn:microsoft.com/office/officeart/2005/8/layout/venn1"/>
    <dgm:cxn modelId="{B25EC631-C8C7-4741-9C13-773A58E55EEE}" type="presOf" srcId="{FF822F3D-9878-49C1-9A9E-1914AD12AA38}" destId="{EE77F3C4-AE18-4E54-8EAA-27421CD3CD29}" srcOrd="1" destOrd="0" presId="urn:microsoft.com/office/officeart/2005/8/layout/venn1"/>
    <dgm:cxn modelId="{2A7C2F30-3967-8C48-A39F-5EA14C754EE2}" type="presOf" srcId="{FF822F3D-9878-49C1-9A9E-1914AD12AA38}" destId="{C666F3D7-8C34-413A-AE19-517E169685BE}" srcOrd="0" destOrd="0" presId="urn:microsoft.com/office/officeart/2005/8/layout/venn1"/>
    <dgm:cxn modelId="{AB5B42FC-396F-4007-8B41-9AFA80FA86E3}" srcId="{4B18485A-641F-4D1F-A384-727D1452F260}" destId="{FF822F3D-9878-49C1-9A9E-1914AD12AA38}" srcOrd="2" destOrd="0" parTransId="{6B687A8A-8D64-42EB-B7FE-7DBAAE54B223}" sibTransId="{21DD5544-81DC-4494-901E-EA7D189EBB26}"/>
    <dgm:cxn modelId="{FEF32F21-5595-254B-95E5-A6F0190C5D3A}" type="presOf" srcId="{4B18485A-641F-4D1F-A384-727D1452F260}" destId="{188B8B7F-8708-4712-ABCF-014FAFAD98DC}" srcOrd="0" destOrd="0" presId="urn:microsoft.com/office/officeart/2005/8/layout/venn1"/>
    <dgm:cxn modelId="{566FBAAA-707E-084E-9D76-A719A38F704A}" type="presOf" srcId="{F55C1591-AB26-4241-8235-7371CB7CF45B}" destId="{0662431A-CFA6-4EEC-A22D-668373A05A83}" srcOrd="0" destOrd="0" presId="urn:microsoft.com/office/officeart/2005/8/layout/venn1"/>
    <dgm:cxn modelId="{05B0EC61-6D39-4596-AB7A-6D6B84C571CE}" srcId="{4B18485A-641F-4D1F-A384-727D1452F260}" destId="{C78BD9FA-BD0C-4136-B7AF-767EBBC3FF9C}" srcOrd="1" destOrd="0" parTransId="{103A0EFE-2A0B-444B-A9C6-7BC0566E92DB}" sibTransId="{2719EFD1-F53F-4A1F-A12C-2BBFBF4251AE}"/>
    <dgm:cxn modelId="{F137ABC3-1696-C84B-BED4-48D0A5A45528}" type="presOf" srcId="{F55C1591-AB26-4241-8235-7371CB7CF45B}" destId="{AF8803D2-3464-490F-8E12-1F77F76AB7D1}" srcOrd="1" destOrd="0" presId="urn:microsoft.com/office/officeart/2005/8/layout/venn1"/>
    <dgm:cxn modelId="{CE7E6327-59D2-3A49-8752-B0DC1AB53138}" type="presOf" srcId="{C78BD9FA-BD0C-4136-B7AF-767EBBC3FF9C}" destId="{A575ADB7-3578-4BEC-A289-21F440C4DA85}" srcOrd="1" destOrd="0" presId="urn:microsoft.com/office/officeart/2005/8/layout/venn1"/>
    <dgm:cxn modelId="{C765596C-4B63-6B44-A002-41CF34FAE88D}" type="presParOf" srcId="{188B8B7F-8708-4712-ABCF-014FAFAD98DC}" destId="{0662431A-CFA6-4EEC-A22D-668373A05A83}" srcOrd="0" destOrd="0" presId="urn:microsoft.com/office/officeart/2005/8/layout/venn1"/>
    <dgm:cxn modelId="{3BCCF513-3DD1-4D4B-A5B5-A328CA469D04}" type="presParOf" srcId="{188B8B7F-8708-4712-ABCF-014FAFAD98DC}" destId="{AF8803D2-3464-490F-8E12-1F77F76AB7D1}" srcOrd="1" destOrd="0" presId="urn:microsoft.com/office/officeart/2005/8/layout/venn1"/>
    <dgm:cxn modelId="{3EBA8A0D-238F-2547-B4D2-34B2D91079DE}" type="presParOf" srcId="{188B8B7F-8708-4712-ABCF-014FAFAD98DC}" destId="{4EC7D4C3-FFB5-4AC3-9EFF-73C420CF9ADB}" srcOrd="2" destOrd="0" presId="urn:microsoft.com/office/officeart/2005/8/layout/venn1"/>
    <dgm:cxn modelId="{6FAE5D3E-3223-BD46-A558-0BFD26E4CF8E}" type="presParOf" srcId="{188B8B7F-8708-4712-ABCF-014FAFAD98DC}" destId="{A575ADB7-3578-4BEC-A289-21F440C4DA85}" srcOrd="3" destOrd="0" presId="urn:microsoft.com/office/officeart/2005/8/layout/venn1"/>
    <dgm:cxn modelId="{95C49126-6E99-8A43-9C58-801C88EA4EF8}" type="presParOf" srcId="{188B8B7F-8708-4712-ABCF-014FAFAD98DC}" destId="{C666F3D7-8C34-413A-AE19-517E169685BE}" srcOrd="4" destOrd="0" presId="urn:microsoft.com/office/officeart/2005/8/layout/venn1"/>
    <dgm:cxn modelId="{82456CB5-D441-804A-8EFF-C53E3247BB62}" type="presParOf" srcId="{188B8B7F-8708-4712-ABCF-014FAFAD98DC}" destId="{EE77F3C4-AE18-4E54-8EAA-27421CD3CD2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62431A-CFA6-4EEC-A22D-668373A05A83}">
      <dsp:nvSpPr>
        <dsp:cNvPr id="0" name=""/>
        <dsp:cNvSpPr/>
      </dsp:nvSpPr>
      <dsp:spPr>
        <a:xfrm>
          <a:off x="1825760" y="82150"/>
          <a:ext cx="3230020" cy="323002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  <a:latin typeface="Helvetica" pitchFamily="34" charset="0"/>
              <a:cs typeface="Helvetica" pitchFamily="34" charset="0"/>
            </a:rPr>
            <a:t>FA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  <a:latin typeface="Helvetica" pitchFamily="34" charset="0"/>
              <a:cs typeface="Helvetica" pitchFamily="34" charset="0"/>
            </a:rPr>
            <a:t>Enfermedad </a:t>
          </a:r>
          <a:r>
            <a:rPr lang="es-ES" sz="2000" b="1" kern="1200" dirty="0" err="1" smtClean="0">
              <a:solidFill>
                <a:schemeClr val="tx1"/>
              </a:solidFill>
              <a:latin typeface="Helvetica" pitchFamily="34" charset="0"/>
              <a:cs typeface="Helvetica" pitchFamily="34" charset="0"/>
            </a:rPr>
            <a:t>tromboembólica</a:t>
          </a:r>
          <a:endParaRPr lang="es-ES" sz="2000" b="1" kern="1200" dirty="0" smtClean="0">
            <a:solidFill>
              <a:schemeClr val="tx1"/>
            </a:solidFill>
            <a:latin typeface="Helvetica" pitchFamily="34" charset="0"/>
            <a:cs typeface="Helvetica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tx1"/>
              </a:solidFill>
              <a:latin typeface="Helvetica" pitchFamily="34" charset="0"/>
              <a:cs typeface="Helvetica" pitchFamily="34" charset="0"/>
            </a:rPr>
            <a:t>ACO</a:t>
          </a:r>
          <a:endParaRPr lang="es-ES" sz="2400" b="1" kern="1200" dirty="0">
            <a:solidFill>
              <a:schemeClr val="tx1"/>
            </a:solidFill>
            <a:latin typeface="Helvetica" pitchFamily="34" charset="0"/>
            <a:cs typeface="Helvetica" pitchFamily="34" charset="0"/>
          </a:endParaRPr>
        </a:p>
      </dsp:txBody>
      <dsp:txXfrm>
        <a:off x="2256430" y="647403"/>
        <a:ext cx="2368681" cy="1453509"/>
      </dsp:txXfrm>
    </dsp:sp>
    <dsp:sp modelId="{4EC7D4C3-FFB5-4AC3-9EFF-73C420CF9ADB}">
      <dsp:nvSpPr>
        <dsp:cNvPr id="0" name=""/>
        <dsp:cNvSpPr/>
      </dsp:nvSpPr>
      <dsp:spPr>
        <a:xfrm>
          <a:off x="2974431" y="2086054"/>
          <a:ext cx="3230020" cy="323002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rPr>
            <a:t>Hemorragia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rPr>
            <a:t>ACO + AAG</a:t>
          </a:r>
          <a:endParaRPr lang="es-ES" sz="2400" b="1" kern="1200" dirty="0">
            <a:solidFill>
              <a:srgbClr val="000000"/>
            </a:solidFill>
            <a:latin typeface="Helvetica" pitchFamily="34" charset="0"/>
            <a:cs typeface="Helvetica" pitchFamily="34" charset="0"/>
          </a:endParaRPr>
        </a:p>
      </dsp:txBody>
      <dsp:txXfrm>
        <a:off x="3962279" y="2920476"/>
        <a:ext cx="1938012" cy="1776511"/>
      </dsp:txXfrm>
    </dsp:sp>
    <dsp:sp modelId="{C666F3D7-8C34-413A-AE19-517E169685BE}">
      <dsp:nvSpPr>
        <dsp:cNvPr id="0" name=""/>
        <dsp:cNvSpPr/>
      </dsp:nvSpPr>
      <dsp:spPr>
        <a:xfrm>
          <a:off x="643433" y="2086054"/>
          <a:ext cx="3230020" cy="323002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rPr>
            <a:t>SCA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rPr>
            <a:t>Trombosis stent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rPr>
            <a:t>AAG</a:t>
          </a:r>
        </a:p>
      </dsp:txBody>
      <dsp:txXfrm>
        <a:off x="947593" y="2920476"/>
        <a:ext cx="1938012" cy="1776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2AEB6-7567-AE42-8037-414E5A76C205}" type="datetimeFigureOut">
              <a:rPr lang="es-ES" smtClean="0"/>
              <a:t>1/12/18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58D7E-C895-7E4A-984B-EBEAD73DD11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7877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58D7E-C895-7E4A-984B-EBEAD73DD113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01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estudio colaborativo PRECISE-DAPT incluyó a 14.963 pacientes con EC sometidos a ICP emergente, urgente o electiva. entre los pacientes considera- dos en riesgo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hemorrágico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alto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según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escala PRECISE-DAPT (≥ 25), el TAPD prolongado no se asociaba con beneficio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isquémico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y, sin embargo, aumentaba considerablemente la carga de san- grado, con NNT = 38 para producir daño18. Por otra parte, el tratamiento prolongado de pacientes sin riesgo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hemorrágico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alto (PRECISE- DAPT &lt; 25) no aumentaba el riesgo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hemorrágico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pero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reducía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nificativamente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objetivo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isquémico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combinado de IM, trombosis definitiva de </a:t>
            </a:r>
            <a:r>
              <a:rPr lang="es-ES_tradnl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stent</a:t>
            </a:r>
            <a:r>
              <a:rPr lang="es-ES_tradnl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accidentes cerebrovasculares y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revasculariza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ción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vaso ocluido, con NNT = 65 para obtener beneficio18. Por lo tanto, la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elección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tratamiento de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duración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&lt; 12 meses para pacientes considerados en riesgo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hemorrágico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alto puede evitar que se expongan a un riesgo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hemorrágico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excesivo. En cambio, los pacientes que no tienen un riesgo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hemorrágico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alto pueden recibir un tratamiento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estándar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(12 meses) o prolongado (&gt; 12 meses) si lo toleran bien. </a:t>
            </a:r>
            <a:endParaRPr lang="es-ES_tradnl" dirty="0" smtClean="0">
              <a:effectLst/>
            </a:endParaRPr>
          </a:p>
          <a:p>
            <a:endParaRPr lang="es-ES_tradnl" dirty="0">
              <a:effectLst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58D7E-C895-7E4A-984B-EBEAD73DD113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8463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escala DAPT se desarrolló a partir de 11.648 pacientes incluidos en el estudio DAPT y se validó inicialmente en 8.136 pacientes del estudio PROTECT15. Esta medida de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predicción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identificó 9 factores (edad, insuficiencia cardiaca congestiva/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fracción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eyección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ven-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trículo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izquierdo [FEVI] baja, </a:t>
            </a:r>
            <a:r>
              <a:rPr lang="es-ES_tradnl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stent</a:t>
            </a:r>
            <a:r>
              <a:rPr lang="es-ES_tradnl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 injerto venoso, IM en el momento de la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presentación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IM o ICP previos, diabetes,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diámetro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_tradnl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stent</a:t>
            </a:r>
            <a:r>
              <a:rPr lang="es-ES_tradnl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 3 mm, tabaquismo y </a:t>
            </a:r>
            <a:r>
              <a:rPr lang="es-ES_tradnl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stent</a:t>
            </a:r>
            <a:r>
              <a:rPr lang="es-ES_tradnl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liberador de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paclitaxel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que daban un valor entre –2 y +10. En el estudio DAPT, un valor de riesgo alto (≥ 2) seleccionaba a los pacientes que mostraban una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reducción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riesgo de IM/trombosis del </a:t>
            </a:r>
            <a:r>
              <a:rPr lang="es-ES_tradnl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stent</a:t>
            </a:r>
            <a:r>
              <a:rPr lang="es-ES_tradnl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de eventos cardiovasculares o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cere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brovasculares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número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pacientes que es necesario tratar [NNT] para obtener un beneficio en la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reducción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eventos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isquémicos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34)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después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un periodo de TAPD prolongado de 30 meses, y un aumento del riesgo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hemorrágico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solo moderado (NNT para producir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daño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272). Por su parte, un valor de riesgo bajo (&lt; 2) seleccionaba a los pacientes incluidos en el estudio DAPT que no se beneficiaban de una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reducción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los episodios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isquémicos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el TAPD prolongado, pero mostraban un aumento significativo del sangrado moderado/ mayor (NNT para producir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daño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64 </a:t>
            </a:r>
            <a:endParaRPr lang="es-ES_tradnl" dirty="0" smtClean="0">
              <a:effectLst/>
            </a:endParaRP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58D7E-C895-7E4A-984B-EBEAD73DD113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80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58D7E-C895-7E4A-984B-EBEAD73DD113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07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2113199-55B5-8249-BD53-ABD1EC55F84C}" type="slidenum">
              <a:rPr lang="en-US">
                <a:latin typeface="Calibri" charset="0"/>
              </a:rPr>
              <a:pPr eaLnBrk="1" hangingPunct="1"/>
              <a:t>12</a:t>
            </a:fld>
            <a:endParaRPr lang="en-US">
              <a:latin typeface="Calibri" charset="0"/>
            </a:endParaRPr>
          </a:p>
        </p:txBody>
      </p:sp>
      <p:sp>
        <p:nvSpPr>
          <p:cNvPr id="4505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4343400"/>
            <a:ext cx="5489575" cy="4114800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702" tIns="46851" rIns="93702" bIns="46851"/>
          <a:lstStyle/>
          <a:p>
            <a:pPr eaLnBrk="1" hangingPunct="1">
              <a:spcBef>
                <a:spcPct val="0"/>
              </a:spcBef>
            </a:pPr>
            <a:endParaRPr lang="es-ES">
              <a:latin typeface="Arial" charset="0"/>
              <a:cs typeface="ＭＳ Ｐゴシック" charset="0"/>
            </a:endParaRPr>
          </a:p>
        </p:txBody>
      </p:sp>
      <p:sp>
        <p:nvSpPr>
          <p:cNvPr id="45061" name="Footer Placeholder 3"/>
          <p:cNvSpPr txBox="1">
            <a:spLocks noGrp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702" tIns="46851" rIns="93702" bIns="46851" anchor="b"/>
          <a:lstStyle>
            <a:lvl1pPr defTabSz="936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</a:rPr>
              <a:t>Jakubowski et al., Cardiovasc Drug Rev 2007;25:357-374</a:t>
            </a:r>
          </a:p>
        </p:txBody>
      </p:sp>
      <p:sp>
        <p:nvSpPr>
          <p:cNvPr id="45062" name="Slide Number Placeholder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702" tIns="46851" rIns="93702" bIns="46851" anchor="b"/>
          <a:lstStyle>
            <a:lvl1pPr defTabSz="9366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366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66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66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6625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B05A3E54-1E1D-2548-9671-1BD2CE26E591}" type="slidenum">
              <a:rPr lang="en-US" sz="1200">
                <a:latin typeface="Calibri" charset="0"/>
              </a:rPr>
              <a:pPr algn="r" eaLnBrk="1" hangingPunct="1"/>
              <a:t>12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725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</a:pPr>
            <a:endParaRPr lang="es-ES">
              <a:latin typeface="Arial" charset="0"/>
              <a:cs typeface="ＭＳ Ｐゴシック" charset="0"/>
            </a:endParaRPr>
          </a:p>
        </p:txBody>
      </p:sp>
      <p:sp>
        <p:nvSpPr>
          <p:cNvPr id="4403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27" tIns="46514" rIns="93027" bIns="46514" anchor="b"/>
          <a:lstStyle>
            <a:lvl1pPr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6513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C709A04B-8BA8-E549-BC97-51401892F62E}" type="slidenum">
              <a:rPr lang="en-GB" sz="1300">
                <a:solidFill>
                  <a:srgbClr val="000000"/>
                </a:solidFill>
                <a:latin typeface="Calibri" charset="0"/>
              </a:rPr>
              <a:pPr algn="r" eaLnBrk="1" hangingPunct="1"/>
              <a:t>15</a:t>
            </a:fld>
            <a:endParaRPr lang="en-GB" sz="13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234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55DA6D-A34B-40C5-9753-A1D013FE6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15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55DA6D-A34B-40C5-9753-A1D013FE6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207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es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GB" dirty="0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" name="Rectangle 8"/>
          <p:cNvSpPr/>
          <p:nvPr/>
        </p:nvSpPr>
        <p:spPr>
          <a:xfrm>
            <a:off x="1132946" y="9205190"/>
            <a:ext cx="2717090" cy="518091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Bonaca</a:t>
            </a:r>
            <a: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MP et al. </a:t>
            </a:r>
            <a:r>
              <a:rPr kumimoji="0" lang="en-GB" alt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 Heart J </a:t>
            </a:r>
            <a: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2014;167:437–444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Bonaca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MP et al. </a:t>
            </a:r>
            <a:r>
              <a:rPr kumimoji="0" lang="en-US" alt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</a:t>
            </a:r>
            <a:r>
              <a:rPr kumimoji="0" lang="en-US" alt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</a:t>
            </a:r>
            <a:r>
              <a:rPr kumimoji="0" lang="en-US" alt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 Med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2015;372:1791–1800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14885-EA36-455D-B868-3D55005ED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909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84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C6A6E-3E31-4751-A4FF-473C300C34BD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9995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55DA6D-A34B-40C5-9753-A1D013FE65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41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067B-4D5E-7249-98E6-5758D176E38C}" type="datetimeFigureOut">
              <a:rPr lang="es-ES" smtClean="0"/>
              <a:t>1/12/18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6CDC-F5D0-DE4B-B378-1E5B3AFE4A4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159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067B-4D5E-7249-98E6-5758D176E38C}" type="datetimeFigureOut">
              <a:rPr lang="es-ES" smtClean="0"/>
              <a:t>1/12/18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6CDC-F5D0-DE4B-B378-1E5B3AFE4A4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692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067B-4D5E-7249-98E6-5758D176E38C}" type="datetimeFigureOut">
              <a:rPr lang="es-ES" smtClean="0"/>
              <a:t>1/12/18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6CDC-F5D0-DE4B-B378-1E5B3AFE4A4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4809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algn="l"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8/18/09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EEE6D-ACF8-FD47-9446-9C8A6D36DA64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067B-4D5E-7249-98E6-5758D176E38C}" type="datetimeFigureOut">
              <a:rPr lang="es-ES" smtClean="0"/>
              <a:t>1/12/18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6CDC-F5D0-DE4B-B378-1E5B3AFE4A4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8755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067B-4D5E-7249-98E6-5758D176E38C}" type="datetimeFigureOut">
              <a:rPr lang="es-ES" smtClean="0"/>
              <a:t>1/12/18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6CDC-F5D0-DE4B-B378-1E5B3AFE4A4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946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067B-4D5E-7249-98E6-5758D176E38C}" type="datetimeFigureOut">
              <a:rPr lang="es-ES" smtClean="0"/>
              <a:t>1/12/18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6CDC-F5D0-DE4B-B378-1E5B3AFE4A4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16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067B-4D5E-7249-98E6-5758D176E38C}" type="datetimeFigureOut">
              <a:rPr lang="es-ES" smtClean="0"/>
              <a:t>1/12/18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6CDC-F5D0-DE4B-B378-1E5B3AFE4A4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468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067B-4D5E-7249-98E6-5758D176E38C}" type="datetimeFigureOut">
              <a:rPr lang="es-ES" smtClean="0"/>
              <a:t>1/12/18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6CDC-F5D0-DE4B-B378-1E5B3AFE4A4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8221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067B-4D5E-7249-98E6-5758D176E38C}" type="datetimeFigureOut">
              <a:rPr lang="es-ES" smtClean="0"/>
              <a:t>1/12/18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6CDC-F5D0-DE4B-B378-1E5B3AFE4A4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975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067B-4D5E-7249-98E6-5758D176E38C}" type="datetimeFigureOut">
              <a:rPr lang="es-ES" smtClean="0"/>
              <a:t>1/12/18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6CDC-F5D0-DE4B-B378-1E5B3AFE4A4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224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9067B-4D5E-7249-98E6-5758D176E38C}" type="datetimeFigureOut">
              <a:rPr lang="es-ES" smtClean="0"/>
              <a:t>1/12/18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16CDC-F5D0-DE4B-B378-1E5B3AFE4A4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6362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9067B-4D5E-7249-98E6-5758D176E38C}" type="datetimeFigureOut">
              <a:rPr lang="es-ES" smtClean="0"/>
              <a:t>1/12/18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16CDC-F5D0-DE4B-B378-1E5B3AFE4A4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531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mailto:jslht@yahoo.es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Excel_97_-_20041.xls"/><Relationship Id="rId4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png"/><Relationship Id="rId12" Type="http://schemas.openxmlformats.org/officeDocument/2006/relationships/image" Target="../media/image96.png"/><Relationship Id="rId13" Type="http://schemas.openxmlformats.org/officeDocument/2006/relationships/image" Target="../media/image97.png"/><Relationship Id="rId14" Type="http://schemas.openxmlformats.org/officeDocument/2006/relationships/image" Target="../media/image98.png"/><Relationship Id="rId15" Type="http://schemas.openxmlformats.org/officeDocument/2006/relationships/image" Target="../media/image99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89.png"/><Relationship Id="rId6" Type="http://schemas.openxmlformats.org/officeDocument/2006/relationships/image" Target="../media/image90.jpe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92672" y="1616482"/>
            <a:ext cx="7984748" cy="2308324"/>
          </a:xfrm>
          <a:prstGeom prst="rect">
            <a:avLst/>
          </a:prstGeom>
          <a:solidFill>
            <a:schemeClr val="tx2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800" b="1" i="1" dirty="0" err="1" smtClean="0">
                <a:solidFill>
                  <a:schemeClr val="bg1"/>
                </a:solidFill>
              </a:rPr>
              <a:t>Antiagregación</a:t>
            </a:r>
            <a:r>
              <a:rPr lang="es-ES" sz="4800" b="1" i="1" dirty="0" smtClean="0">
                <a:solidFill>
                  <a:schemeClr val="bg1"/>
                </a:solidFill>
              </a:rPr>
              <a:t> plaquetaria en pacientes con cardiopatía isquémica </a:t>
            </a:r>
            <a:endParaRPr lang="es-ES" sz="4800" b="1" i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483488" y="5599947"/>
            <a:ext cx="3639462" cy="1200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2400" b="1" i="1" dirty="0" smtClean="0">
                <a:solidFill>
                  <a:schemeClr val="tx2"/>
                </a:solidFill>
                <a:latin typeface="Arial"/>
                <a:cs typeface="Arial"/>
              </a:rPr>
              <a:t>Javier Suárez de </a:t>
            </a:r>
            <a:r>
              <a:rPr lang="es-ES" sz="2400" b="1" i="1" dirty="0" err="1" smtClean="0">
                <a:solidFill>
                  <a:schemeClr val="tx2"/>
                </a:solidFill>
                <a:latin typeface="Arial"/>
                <a:cs typeface="Arial"/>
              </a:rPr>
              <a:t>Lezo</a:t>
            </a:r>
            <a:endParaRPr lang="es-ES" sz="2400" b="1" i="1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s-ES" sz="2400" b="1" i="1" dirty="0" smtClean="0">
                <a:solidFill>
                  <a:schemeClr val="tx2"/>
                </a:solidFill>
                <a:latin typeface="Arial"/>
                <a:cs typeface="Arial"/>
              </a:rPr>
              <a:t>E-mail: </a:t>
            </a:r>
            <a:r>
              <a:rPr lang="es-ES" sz="2400" b="1" i="1" dirty="0" smtClean="0">
                <a:solidFill>
                  <a:schemeClr val="tx2"/>
                </a:solidFill>
                <a:latin typeface="Arial"/>
                <a:cs typeface="Arial"/>
                <a:hlinkClick r:id="rId4"/>
              </a:rPr>
              <a:t>jslht@yahoo.es</a:t>
            </a:r>
            <a:endParaRPr lang="es-ES" sz="2400" b="1" i="1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s-ES" sz="2400" b="1" i="1" dirty="0" err="1" smtClean="0">
                <a:solidFill>
                  <a:schemeClr val="tx2"/>
                </a:solidFill>
                <a:latin typeface="Arial"/>
                <a:cs typeface="Arial"/>
              </a:rPr>
              <a:t>Twiter</a:t>
            </a:r>
            <a:r>
              <a:rPr lang="es-ES" sz="2400" b="1" i="1" dirty="0" smtClean="0">
                <a:solidFill>
                  <a:schemeClr val="tx2"/>
                </a:solidFill>
                <a:latin typeface="Arial"/>
                <a:cs typeface="Arial"/>
              </a:rPr>
              <a:t>: @</a:t>
            </a:r>
            <a:r>
              <a:rPr lang="es-ES" sz="2400" b="1" i="1" dirty="0" err="1" smtClean="0">
                <a:solidFill>
                  <a:schemeClr val="tx2"/>
                </a:solidFill>
                <a:latin typeface="Arial"/>
                <a:cs typeface="Arial"/>
              </a:rPr>
              <a:t>cardiojsl</a:t>
            </a:r>
            <a:endParaRPr lang="es-ES" sz="2400" b="1" i="1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254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4"/>
          <p:cNvSpPr txBox="1">
            <a:spLocks noChangeArrowheads="1"/>
          </p:cNvSpPr>
          <p:nvPr/>
        </p:nvSpPr>
        <p:spPr bwMode="auto">
          <a:xfrm>
            <a:off x="1928813" y="142875"/>
            <a:ext cx="492918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s-ES_tradnl" sz="3200" b="1" dirty="0">
                <a:solidFill>
                  <a:srgbClr val="1F497D"/>
                </a:solidFill>
              </a:rPr>
              <a:t>TRITON: Resultados</a:t>
            </a:r>
          </a:p>
        </p:txBody>
      </p:sp>
      <p:sp>
        <p:nvSpPr>
          <p:cNvPr id="16387" name="Line 4"/>
          <p:cNvSpPr>
            <a:spLocks noChangeShapeType="1"/>
          </p:cNvSpPr>
          <p:nvPr/>
        </p:nvSpPr>
        <p:spPr bwMode="auto">
          <a:xfrm>
            <a:off x="0" y="857250"/>
            <a:ext cx="9144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s-ES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t="13126" r="22070" b="21249"/>
          <a:stretch>
            <a:fillRect/>
          </a:stretch>
        </p:blipFill>
        <p:spPr bwMode="auto">
          <a:xfrm>
            <a:off x="1416050" y="1117600"/>
            <a:ext cx="6786563" cy="5000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28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4"/>
          <p:cNvSpPr txBox="1">
            <a:spLocks noChangeArrowheads="1"/>
          </p:cNvSpPr>
          <p:nvPr/>
        </p:nvSpPr>
        <p:spPr bwMode="auto">
          <a:xfrm>
            <a:off x="1928813" y="142875"/>
            <a:ext cx="492918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s-ES_tradnl" sz="3200" b="1" dirty="0">
                <a:solidFill>
                  <a:schemeClr val="tx2"/>
                </a:solidFill>
              </a:rPr>
              <a:t>TRITON: Resultados</a:t>
            </a:r>
          </a:p>
        </p:txBody>
      </p:sp>
      <p:sp>
        <p:nvSpPr>
          <p:cNvPr id="17411" name="Line 4"/>
          <p:cNvSpPr>
            <a:spLocks noChangeShapeType="1"/>
          </p:cNvSpPr>
          <p:nvPr/>
        </p:nvSpPr>
        <p:spPr bwMode="auto">
          <a:xfrm>
            <a:off x="0" y="85725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s-ES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t="12187" r="22070" b="21249"/>
          <a:stretch>
            <a:fillRect/>
          </a:stretch>
        </p:blipFill>
        <p:spPr bwMode="auto">
          <a:xfrm>
            <a:off x="1193800" y="1162050"/>
            <a:ext cx="6786563" cy="50720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47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endParaRPr lang="de-DE" sz="6000">
              <a:effectLst>
                <a:outerShdw blurRad="38100" dist="38100" dir="2700000" algn="tl">
                  <a:srgbClr val="FFFFFF"/>
                </a:outerShdw>
              </a:effectLst>
              <a:ea typeface="+mj-ea"/>
            </a:endParaRPr>
          </a:p>
        </p:txBody>
      </p:sp>
      <p:sp>
        <p:nvSpPr>
          <p:cNvPr id="18435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938588"/>
            <a:ext cx="6400800" cy="1735137"/>
          </a:xfrm>
        </p:spPr>
        <p:txBody>
          <a:bodyPr anchor="ctr"/>
          <a:lstStyle/>
          <a:p>
            <a:pPr marL="0" indent="0" algn="ctr" eaLnBrk="1" hangingPunct="1">
              <a:buFont typeface="Symbol" charset="0"/>
              <a:buNone/>
            </a:pPr>
            <a:endParaRPr lang="de-DE" sz="2400" b="1">
              <a:latin typeface="Arial" charset="0"/>
              <a:cs typeface="ＭＳ Ｐゴシック" charset="0"/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36588" y="1052513"/>
            <a:ext cx="3219450" cy="9556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2800" b="1">
                <a:solidFill>
                  <a:srgbClr val="FF0000"/>
                </a:solidFill>
              </a:rPr>
              <a:t>HRS 21% del total</a:t>
            </a:r>
          </a:p>
          <a:p>
            <a:pPr algn="ctr" eaLnBrk="1" hangingPunct="1"/>
            <a:r>
              <a:rPr lang="es-ES" sz="2800" b="1">
                <a:solidFill>
                  <a:srgbClr val="FF0000"/>
                </a:solidFill>
              </a:rPr>
              <a:t> PCI&gt;75 años</a:t>
            </a:r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3635375" y="1989138"/>
            <a:ext cx="0" cy="23034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s-ES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1042988" y="1989138"/>
            <a:ext cx="0" cy="23034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261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2" descr="Slide66.jpg"/>
          <p:cNvPicPr>
            <a:picLocks noChangeAspect="1"/>
          </p:cNvPicPr>
          <p:nvPr/>
        </p:nvPicPr>
        <p:blipFill rotWithShape="1">
          <a:blip r:embed="rId2"/>
          <a:srcRect l="3787" t="6174" b="10207"/>
          <a:stretch/>
        </p:blipFill>
        <p:spPr bwMode="auto">
          <a:xfrm>
            <a:off x="346326" y="885213"/>
            <a:ext cx="8797673" cy="573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349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193" y="0"/>
            <a:ext cx="5541235" cy="215404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38733" y="3136742"/>
            <a:ext cx="857157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s-ES" sz="2000" dirty="0" smtClean="0">
                <a:latin typeface="Arial"/>
                <a:cs typeface="Arial"/>
              </a:rPr>
              <a:t>18 624 pacientes con SCA (con y sin elevación del ST)</a:t>
            </a:r>
          </a:p>
          <a:p>
            <a:pPr marL="342900" indent="-342900">
              <a:buFont typeface="Wingdings" charset="2"/>
              <a:buChar char="Ø"/>
            </a:pPr>
            <a:endParaRPr lang="es-ES" sz="2000" dirty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es-ES" sz="2000" dirty="0" err="1" smtClean="0">
                <a:latin typeface="Arial"/>
                <a:cs typeface="Arial"/>
              </a:rPr>
              <a:t>Ticagrelor</a:t>
            </a:r>
            <a:r>
              <a:rPr lang="es-ES" sz="2000" dirty="0" smtClean="0">
                <a:latin typeface="Arial"/>
                <a:cs typeface="Arial"/>
              </a:rPr>
              <a:t> (carga 180 mg, mantenimiento 90 mg/12 h)</a:t>
            </a:r>
          </a:p>
          <a:p>
            <a:pPr marL="342900" indent="-342900">
              <a:buFont typeface="Wingdings" charset="2"/>
              <a:buChar char="Ø"/>
            </a:pPr>
            <a:endParaRPr lang="es-ES" sz="2000" dirty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es-ES" sz="2000" dirty="0" err="1" smtClean="0">
                <a:latin typeface="Arial"/>
                <a:cs typeface="Arial"/>
              </a:rPr>
              <a:t>Clopidogrel</a:t>
            </a:r>
            <a:r>
              <a:rPr lang="es-ES" sz="2000" dirty="0" smtClean="0">
                <a:latin typeface="Arial"/>
                <a:cs typeface="Arial"/>
              </a:rPr>
              <a:t> (300-600 mg de carga, mantenimiento 75 mg c/24h </a:t>
            </a:r>
          </a:p>
          <a:p>
            <a:pPr marL="342900" indent="-342900">
              <a:buFont typeface="Wingdings" charset="2"/>
              <a:buChar char="Ø"/>
            </a:pPr>
            <a:endParaRPr lang="es-ES" sz="2000" dirty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es-ES" sz="2000" dirty="0" smtClean="0">
                <a:latin typeface="Arial"/>
                <a:cs typeface="Arial"/>
              </a:rPr>
              <a:t>Objetivo primario: muerte </a:t>
            </a:r>
            <a:r>
              <a:rPr lang="es-ES" sz="2000" dirty="0" err="1" smtClean="0">
                <a:latin typeface="Arial"/>
                <a:cs typeface="Arial"/>
              </a:rPr>
              <a:t>cardio</a:t>
            </a:r>
            <a:r>
              <a:rPr lang="es-ES" sz="2000" dirty="0" smtClean="0">
                <a:latin typeface="Arial"/>
                <a:cs typeface="Arial"/>
              </a:rPr>
              <a:t> vascular + Infarto de miocardio + ictus</a:t>
            </a:r>
            <a:endParaRPr lang="es-E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53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5"/>
          <p:cNvSpPr>
            <a:spLocks noChangeArrowheads="1"/>
          </p:cNvSpPr>
          <p:nvPr/>
        </p:nvSpPr>
        <p:spPr bwMode="auto">
          <a:xfrm>
            <a:off x="0" y="6453188"/>
            <a:ext cx="26273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marL="227013" indent="-227013" eaLnBrk="0" hangingPunct="0">
              <a:spcBef>
                <a:spcPct val="30000"/>
              </a:spcBef>
            </a:pPr>
            <a:endParaRPr lang="fr-FR" sz="900">
              <a:solidFill>
                <a:srgbClr val="BBE0E3"/>
              </a:solidFill>
              <a:cs typeface="ＭＳ Ｐゴシック" charset="0"/>
            </a:endParaRPr>
          </a:p>
          <a:p>
            <a:pPr marL="227013" indent="-227013" eaLnBrk="0" hangingPunct="0">
              <a:spcBef>
                <a:spcPct val="30000"/>
              </a:spcBef>
            </a:pPr>
            <a:r>
              <a:rPr lang="en-US" sz="900">
                <a:solidFill>
                  <a:srgbClr val="BBE0E3"/>
                </a:solidFill>
                <a:cs typeface="ＭＳ Ｐゴシック" charset="0"/>
              </a:rPr>
              <a:t>Wallentin L, et al.</a:t>
            </a:r>
            <a:r>
              <a:rPr lang="en-US" sz="900" i="1">
                <a:solidFill>
                  <a:srgbClr val="BBE0E3"/>
                </a:solidFill>
                <a:cs typeface="ＭＳ Ｐゴシック" charset="0"/>
              </a:rPr>
              <a:t>New Engl J Med</a:t>
            </a:r>
            <a:r>
              <a:rPr lang="en-US" sz="900">
                <a:solidFill>
                  <a:srgbClr val="BBE0E3"/>
                </a:solidFill>
                <a:cs typeface="ＭＳ Ｐゴシック" charset="0"/>
              </a:rPr>
              <a:t>. 2009;361</a:t>
            </a:r>
          </a:p>
        </p:txBody>
      </p:sp>
      <p:sp>
        <p:nvSpPr>
          <p:cNvPr id="14340" name="Rectangle 14"/>
          <p:cNvSpPr txBox="1">
            <a:spLocks noChangeArrowheads="1"/>
          </p:cNvSpPr>
          <p:nvPr/>
        </p:nvSpPr>
        <p:spPr bwMode="auto">
          <a:xfrm>
            <a:off x="1928813" y="142875"/>
            <a:ext cx="492918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s-ES_tradnl" sz="3200" b="1" dirty="0">
                <a:solidFill>
                  <a:srgbClr val="1F497D"/>
                </a:solidFill>
              </a:rPr>
              <a:t>PLATO: Resultados</a:t>
            </a:r>
          </a:p>
        </p:txBody>
      </p:sp>
      <p:pic>
        <p:nvPicPr>
          <p:cNvPr id="14341" name="Picture 1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8" t="22321" r="11536" b="15311"/>
          <a:stretch>
            <a:fillRect/>
          </a:stretch>
        </p:blipFill>
        <p:spPr bwMode="auto">
          <a:xfrm>
            <a:off x="1214438" y="1252538"/>
            <a:ext cx="6850062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Line 4"/>
          <p:cNvSpPr>
            <a:spLocks noChangeShapeType="1"/>
          </p:cNvSpPr>
          <p:nvPr/>
        </p:nvSpPr>
        <p:spPr bwMode="auto">
          <a:xfrm>
            <a:off x="0" y="80645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s-ES"/>
          </a:p>
        </p:txBody>
      </p:sp>
      <p:sp>
        <p:nvSpPr>
          <p:cNvPr id="14343" name="31 CuadroTexto"/>
          <p:cNvSpPr txBox="1">
            <a:spLocks noChangeArrowheads="1"/>
          </p:cNvSpPr>
          <p:nvPr/>
        </p:nvSpPr>
        <p:spPr bwMode="auto">
          <a:xfrm>
            <a:off x="1000125" y="5786438"/>
            <a:ext cx="7858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s-ES" b="1">
                <a:solidFill>
                  <a:srgbClr val="1F497D"/>
                </a:solidFill>
                <a:cs typeface="ＭＳ Ｐゴシック" charset="0"/>
              </a:rPr>
              <a:t>Ticagrelor reduce en un 16% el objetivo primario combinado de la mortalidad CV, IAM e ictus frente a clopidogrel en pts con SCA.</a:t>
            </a:r>
          </a:p>
        </p:txBody>
      </p:sp>
      <p:sp>
        <p:nvSpPr>
          <p:cNvPr id="14344" name="32 Rectángulo"/>
          <p:cNvSpPr>
            <a:spLocks noChangeArrowheads="1"/>
          </p:cNvSpPr>
          <p:nvPr/>
        </p:nvSpPr>
        <p:spPr bwMode="auto">
          <a:xfrm>
            <a:off x="1071563" y="857250"/>
            <a:ext cx="7500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s-ES" sz="2000" b="1">
                <a:solidFill>
                  <a:srgbClr val="FFFFFF"/>
                </a:solidFill>
              </a:rPr>
              <a:t>Reducción del riesgo en el criterio principal de valoración</a:t>
            </a:r>
          </a:p>
        </p:txBody>
      </p:sp>
    </p:spTree>
    <p:extLst>
      <p:ext uri="{BB962C8B-B14F-4D97-AF65-F5344CB8AC3E}">
        <p14:creationId xmlns:p14="http://schemas.microsoft.com/office/powerpoint/2010/main" val="1536487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5"/>
          <p:cNvSpPr>
            <a:spLocks noChangeArrowheads="1"/>
          </p:cNvSpPr>
          <p:nvPr/>
        </p:nvSpPr>
        <p:spPr bwMode="auto">
          <a:xfrm>
            <a:off x="0" y="6453188"/>
            <a:ext cx="2627313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marL="227013" indent="-227013" eaLnBrk="0" hangingPunct="0">
              <a:spcBef>
                <a:spcPct val="30000"/>
              </a:spcBef>
            </a:pPr>
            <a:endParaRPr lang="fr-FR" sz="900">
              <a:solidFill>
                <a:srgbClr val="BBE0E3"/>
              </a:solidFill>
              <a:cs typeface="ＭＳ Ｐゴシック" charset="0"/>
            </a:endParaRPr>
          </a:p>
          <a:p>
            <a:pPr marL="227013" indent="-227013" eaLnBrk="0" hangingPunct="0">
              <a:spcBef>
                <a:spcPct val="30000"/>
              </a:spcBef>
            </a:pPr>
            <a:r>
              <a:rPr lang="en-US" sz="900">
                <a:solidFill>
                  <a:srgbClr val="BBE0E3"/>
                </a:solidFill>
                <a:cs typeface="ＭＳ Ｐゴシック" charset="0"/>
              </a:rPr>
              <a:t>Wallentin L, et al.</a:t>
            </a:r>
            <a:r>
              <a:rPr lang="en-US" sz="900" i="1">
                <a:solidFill>
                  <a:srgbClr val="BBE0E3"/>
                </a:solidFill>
                <a:cs typeface="ＭＳ Ｐゴシック" charset="0"/>
              </a:rPr>
              <a:t>New Engl J Med</a:t>
            </a:r>
            <a:r>
              <a:rPr lang="en-US" sz="900">
                <a:solidFill>
                  <a:srgbClr val="BBE0E3"/>
                </a:solidFill>
                <a:cs typeface="ＭＳ Ｐゴシック" charset="0"/>
              </a:rPr>
              <a:t>. 2009;361</a:t>
            </a:r>
          </a:p>
        </p:txBody>
      </p:sp>
      <p:pic>
        <p:nvPicPr>
          <p:cNvPr id="15363" name="Picture 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7" t="29880" r="18750" b="16257"/>
          <a:stretch>
            <a:fillRect/>
          </a:stretch>
        </p:blipFill>
        <p:spPr bwMode="auto">
          <a:xfrm>
            <a:off x="1552575" y="1206500"/>
            <a:ext cx="6162675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14"/>
          <p:cNvSpPr txBox="1">
            <a:spLocks noChangeArrowheads="1"/>
          </p:cNvSpPr>
          <p:nvPr/>
        </p:nvSpPr>
        <p:spPr bwMode="auto">
          <a:xfrm>
            <a:off x="1928813" y="71438"/>
            <a:ext cx="492918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s-ES_tradnl" sz="3200" b="1" dirty="0">
                <a:solidFill>
                  <a:srgbClr val="1F497D"/>
                </a:solidFill>
              </a:rPr>
              <a:t>PLATO: Resultados</a:t>
            </a:r>
          </a:p>
        </p:txBody>
      </p:sp>
      <p:sp>
        <p:nvSpPr>
          <p:cNvPr id="15365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es-ES"/>
          </a:p>
        </p:txBody>
      </p:sp>
      <p:sp>
        <p:nvSpPr>
          <p:cNvPr id="15366" name="8 Rectángulo"/>
          <p:cNvSpPr>
            <a:spLocks noChangeArrowheads="1"/>
          </p:cNvSpPr>
          <p:nvPr/>
        </p:nvSpPr>
        <p:spPr bwMode="auto">
          <a:xfrm>
            <a:off x="1643063" y="814388"/>
            <a:ext cx="6929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s-ES" sz="2000" b="1">
                <a:solidFill>
                  <a:srgbClr val="FFFFFF"/>
                </a:solidFill>
                <a:cs typeface="ＭＳ Ｐゴシック" charset="0"/>
              </a:rPr>
              <a:t>Hemorragia mayor definida en el estudio PLATO</a:t>
            </a:r>
          </a:p>
        </p:txBody>
      </p:sp>
      <p:sp>
        <p:nvSpPr>
          <p:cNvPr id="15367" name="9 Rectángulo"/>
          <p:cNvSpPr>
            <a:spLocks noChangeArrowheads="1"/>
          </p:cNvSpPr>
          <p:nvPr/>
        </p:nvSpPr>
        <p:spPr bwMode="auto">
          <a:xfrm>
            <a:off x="214313" y="59356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r>
              <a:rPr lang="es-ES" sz="2000" b="1" dirty="0">
                <a:solidFill>
                  <a:srgbClr val="1F497D"/>
                </a:solidFill>
                <a:cs typeface="ＭＳ Ｐゴシック" charset="0"/>
              </a:rPr>
              <a:t>No hubo diferencias significativas en la incidencia de hemorragia mayor frente a </a:t>
            </a:r>
            <a:r>
              <a:rPr lang="es-ES" sz="2000" b="1" dirty="0" err="1">
                <a:solidFill>
                  <a:srgbClr val="1F497D"/>
                </a:solidFill>
                <a:cs typeface="ＭＳ Ｐゴシック" charset="0"/>
              </a:rPr>
              <a:t>clopidogrel</a:t>
            </a:r>
            <a:r>
              <a:rPr lang="es-ES" sz="2000" b="1" dirty="0">
                <a:solidFill>
                  <a:srgbClr val="1F497D"/>
                </a:solidFill>
                <a:cs typeface="ＭＳ Ｐゴシック" charset="0"/>
              </a:rPr>
              <a:t>. Tampoco hubo diferencia en la incidencia del ictus.</a:t>
            </a:r>
          </a:p>
        </p:txBody>
      </p:sp>
    </p:spTree>
    <p:extLst>
      <p:ext uri="{BB962C8B-B14F-4D97-AF65-F5344CB8AC3E}">
        <p14:creationId xmlns:p14="http://schemas.microsoft.com/office/powerpoint/2010/main" val="63199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4 Marcador de contenido">
            <a:extLst>
              <a:ext uri="{FF2B5EF4-FFF2-40B4-BE49-F238E27FC236}">
                <a16:creationId xmlns:a16="http://schemas.microsoft.com/office/drawing/2014/main" xmlns="" id="{58C4AB66-423E-EF4D-8D30-811E461186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6611129"/>
              </p:ext>
            </p:extLst>
          </p:nvPr>
        </p:nvGraphicFramePr>
        <p:xfrm>
          <a:off x="2332038" y="4054475"/>
          <a:ext cx="4489450" cy="243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Hoja de cálculo" r:id="rId3" imgW="8470900" imgH="4686300" progId="Excel.Sheet.8">
                  <p:embed/>
                </p:oleObj>
              </mc:Choice>
              <mc:Fallback>
                <p:oleObj name="Hoja de cálculo" r:id="rId3" imgW="8470900" imgH="4686300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038" y="4054475"/>
                        <a:ext cx="4489450" cy="2433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1 Título">
            <a:extLst>
              <a:ext uri="{FF2B5EF4-FFF2-40B4-BE49-F238E27FC236}">
                <a16:creationId xmlns:a16="http://schemas.microsoft.com/office/drawing/2014/main" xmlns="" id="{EDAEC6F5-6B0E-1D4D-82C4-445FEBBC5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133" y="3107265"/>
            <a:ext cx="44958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/>
            <a:r>
              <a:rPr lang="es-ES" altLang="es-ES" sz="1800" b="0" dirty="0">
                <a:solidFill>
                  <a:srgbClr val="9433A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Reducción de la mortalidad tras 12  meses de tratamiento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xmlns="" id="{CCC67C0B-B778-6B4F-B557-2178D0A7A2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620840"/>
              </p:ext>
            </p:extLst>
          </p:nvPr>
        </p:nvGraphicFramePr>
        <p:xfrm>
          <a:off x="1888067" y="897468"/>
          <a:ext cx="5638800" cy="1622427"/>
        </p:xfrm>
        <a:graphic>
          <a:graphicData uri="http://schemas.openxmlformats.org/drawingml/2006/table">
            <a:tbl>
              <a:tblPr/>
              <a:tblGrid>
                <a:gridCol w="1782763">
                  <a:extLst>
                    <a:ext uri="{9D8B030D-6E8A-4147-A177-3AD203B41FA5}">
                      <a16:colId xmlns:a16="http://schemas.microsoft.com/office/drawing/2014/main" xmlns="" val="245275888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xmlns="" val="2605043470"/>
                    </a:ext>
                  </a:extLst>
                </a:gridCol>
                <a:gridCol w="1135062">
                  <a:extLst>
                    <a:ext uri="{9D8B030D-6E8A-4147-A177-3AD203B41FA5}">
                      <a16:colId xmlns:a16="http://schemas.microsoft.com/office/drawing/2014/main" xmlns="" val="3226613255"/>
                    </a:ext>
                  </a:extLst>
                </a:gridCol>
                <a:gridCol w="1093788">
                  <a:extLst>
                    <a:ext uri="{9D8B030D-6E8A-4147-A177-3AD203B41FA5}">
                      <a16:colId xmlns:a16="http://schemas.microsoft.com/office/drawing/2014/main" xmlns="" val="4137876123"/>
                    </a:ext>
                  </a:extLst>
                </a:gridCol>
                <a:gridCol w="588962">
                  <a:extLst>
                    <a:ext uri="{9D8B030D-6E8A-4147-A177-3AD203B41FA5}">
                      <a16:colId xmlns:a16="http://schemas.microsoft.com/office/drawing/2014/main" xmlns="" val="1319089584"/>
                    </a:ext>
                  </a:extLst>
                </a:gridCol>
              </a:tblGrid>
              <a:tr h="311150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objectives (%)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F0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TICAGRELOR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2B2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CLOPIDOGREL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F0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(95% CI)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F0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AF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3004432"/>
                  </a:ext>
                </a:extLst>
              </a:tr>
              <a:tr h="263525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kumimoji="0" lang="es-ES_tradnl" altLang="es-E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</a:t>
                      </a:r>
                      <a:r>
                        <a:rPr kumimoji="0" lang="es-ES_tradnl" altLang="es-E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MI + </a:t>
                      </a:r>
                      <a:r>
                        <a:rPr kumimoji="0" lang="es-ES_tradnl" altLang="es-E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stroke</a:t>
                      </a:r>
                      <a:endParaRPr kumimoji="0" lang="es-ES_tradnl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 (0.77-0.92)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15221"/>
                  </a:ext>
                </a:extLst>
              </a:tr>
              <a:tr h="26193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 (0.75-0.93)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8804762"/>
                  </a:ext>
                </a:extLst>
              </a:tr>
              <a:tr h="26193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 death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0.79 (0.69-0.91)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3623928"/>
                  </a:ext>
                </a:extLst>
              </a:tr>
              <a:tr h="26193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Stroke</a:t>
                      </a:r>
                      <a:endParaRPr kumimoji="0" lang="es-ES_tradnl" altLang="es-E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 (0.91-1.52)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7350130"/>
                  </a:ext>
                </a:extLst>
              </a:tr>
              <a:tr h="261938"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death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 (0.69-0.89)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SzPct val="130000"/>
                        <a:buFont typeface="Arial" panose="020B0604020202020204" pitchFamily="34" charset="0"/>
                        <a:defRPr sz="20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37931725" indent="-37474525"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6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4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4572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9144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13716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1828800" eaLnBrk="0" fontAlgn="base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  <a:defRPr sz="1200">
                          <a:solidFill>
                            <a:srgbClr val="59595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5122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359167"/>
            <a:ext cx="3810000" cy="3810000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1" y="2068032"/>
            <a:ext cx="2833436" cy="26908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dirty="0" smtClean="0">
                <a:solidFill>
                  <a:srgbClr val="002060"/>
                </a:solidFill>
              </a:rPr>
              <a:t>EVENTOS</a:t>
            </a:r>
            <a:r>
              <a:rPr lang="es-ES" sz="2800" b="1" i="1" dirty="0" smtClean="0">
                <a:solidFill>
                  <a:srgbClr val="002060"/>
                </a:solidFill>
              </a:rPr>
              <a:t> TROMBÓTICOS</a:t>
            </a:r>
            <a:endParaRPr lang="es-ES_tradnl" sz="2800" b="1" i="1" dirty="0">
              <a:solidFill>
                <a:srgbClr val="002060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6310564" y="2068032"/>
            <a:ext cx="2833436" cy="269089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dirty="0" smtClean="0">
                <a:solidFill>
                  <a:srgbClr val="002060"/>
                </a:solidFill>
              </a:rPr>
              <a:t>EVENTOS HEMORRÁGICOS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41870" y="321733"/>
            <a:ext cx="8058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smtClean="0">
                <a:latin typeface="Arial" charset="0"/>
                <a:ea typeface="Arial" charset="0"/>
                <a:cs typeface="Arial" charset="0"/>
              </a:rPr>
              <a:t>¿Cu</a:t>
            </a:r>
            <a:r>
              <a:rPr lang="es-ES" sz="2800" b="1" dirty="0" err="1" smtClean="0">
                <a:latin typeface="Arial" charset="0"/>
                <a:ea typeface="Arial" charset="0"/>
                <a:cs typeface="Arial" charset="0"/>
              </a:rPr>
              <a:t>ándo</a:t>
            </a:r>
            <a:r>
              <a:rPr lang="es-ES" sz="2800" b="1" dirty="0" smtClean="0">
                <a:latin typeface="Arial" charset="0"/>
                <a:ea typeface="Arial" charset="0"/>
                <a:cs typeface="Arial" charset="0"/>
              </a:rPr>
              <a:t> usamos los nuevos </a:t>
            </a:r>
            <a:r>
              <a:rPr lang="es-ES" sz="2800" b="1" dirty="0" err="1" smtClean="0">
                <a:latin typeface="Arial" charset="0"/>
                <a:ea typeface="Arial" charset="0"/>
                <a:cs typeface="Arial" charset="0"/>
              </a:rPr>
              <a:t>antiagregantes</a:t>
            </a:r>
            <a:r>
              <a:rPr lang="es-ES" sz="2800" b="1" dirty="0" smtClean="0">
                <a:latin typeface="Arial" charset="0"/>
                <a:ea typeface="Arial" charset="0"/>
                <a:cs typeface="Arial" charset="0"/>
              </a:rPr>
              <a:t>?</a:t>
            </a:r>
            <a:endParaRPr lang="es-ES_tradnl" sz="2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1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31" y="2528926"/>
            <a:ext cx="6198068" cy="2458725"/>
          </a:xfrm>
          <a:prstGeom prst="rect">
            <a:avLst/>
          </a:prstGeom>
          <a:ln w="47625">
            <a:solidFill>
              <a:srgbClr val="4F81BD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31" y="0"/>
            <a:ext cx="6198068" cy="2528926"/>
          </a:xfrm>
          <a:prstGeom prst="rect">
            <a:avLst/>
          </a:prstGeom>
          <a:solidFill>
            <a:schemeClr val="bg1"/>
          </a:solidFill>
          <a:ln w="53975">
            <a:solidFill>
              <a:srgbClr val="4F81BD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791" y="4933469"/>
            <a:ext cx="6217308" cy="1863717"/>
          </a:xfrm>
          <a:prstGeom prst="rect">
            <a:avLst/>
          </a:prstGeom>
          <a:ln w="38100" cmpd="sng"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22644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s-ES" sz="28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Complejidad de la </a:t>
            </a:r>
            <a:r>
              <a:rPr lang="es-ES" sz="28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antiagregación</a:t>
            </a:r>
            <a:r>
              <a:rPr lang="es-ES" sz="28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en pacientes con cardiopatía </a:t>
            </a:r>
            <a:r>
              <a:rPr lang="es-ES" sz="2800" b="1" dirty="0" err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siquémica</a:t>
            </a:r>
            <a:endParaRPr lang="es-ES" sz="28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8798" y="2004324"/>
            <a:ext cx="8229600" cy="4525963"/>
          </a:xfrm>
        </p:spPr>
        <p:txBody>
          <a:bodyPr>
            <a:normAutofit/>
          </a:bodyPr>
          <a:lstStyle/>
          <a:p>
            <a:r>
              <a:rPr lang="es-ES" sz="2400" dirty="0" smtClean="0">
                <a:latin typeface="Arial"/>
                <a:cs typeface="Arial"/>
              </a:rPr>
              <a:t>Escenario clínico: SCACEST (TIV vs. IPC primaria), SCSEST, Angina estable</a:t>
            </a:r>
          </a:p>
          <a:p>
            <a:endParaRPr lang="es-ES" sz="2400" dirty="0" smtClean="0">
              <a:latin typeface="Arial"/>
              <a:cs typeface="Arial"/>
            </a:endParaRPr>
          </a:p>
          <a:p>
            <a:r>
              <a:rPr lang="es-ES" sz="2400" dirty="0" smtClean="0">
                <a:latin typeface="Arial"/>
                <a:cs typeface="Arial"/>
              </a:rPr>
              <a:t>Localización y tipo de lesión</a:t>
            </a:r>
          </a:p>
          <a:p>
            <a:endParaRPr lang="es-ES" sz="2400" dirty="0" smtClean="0">
              <a:latin typeface="Arial"/>
              <a:cs typeface="Arial"/>
            </a:endParaRPr>
          </a:p>
          <a:p>
            <a:r>
              <a:rPr lang="es-ES" sz="2400" dirty="0" smtClean="0">
                <a:latin typeface="Arial"/>
                <a:cs typeface="Arial"/>
              </a:rPr>
              <a:t>Tipo de </a:t>
            </a:r>
            <a:r>
              <a:rPr lang="es-ES" sz="2400" dirty="0" err="1" smtClean="0">
                <a:latin typeface="Arial"/>
                <a:cs typeface="Arial"/>
              </a:rPr>
              <a:t>stent</a:t>
            </a:r>
            <a:r>
              <a:rPr lang="es-ES" sz="2400" dirty="0" smtClean="0">
                <a:latin typeface="Arial"/>
                <a:cs typeface="Arial"/>
              </a:rPr>
              <a:t> implantado</a:t>
            </a:r>
          </a:p>
          <a:p>
            <a:endParaRPr lang="es-ES" sz="2400" dirty="0" smtClean="0">
              <a:latin typeface="Arial"/>
              <a:cs typeface="Arial"/>
            </a:endParaRPr>
          </a:p>
          <a:p>
            <a:r>
              <a:rPr lang="es-ES" sz="2400" dirty="0" smtClean="0">
                <a:latin typeface="Arial"/>
                <a:cs typeface="Arial"/>
              </a:rPr>
              <a:t>Enfermedades coadyuvantes: Neoplasias, IRC, fibrilación auricular</a:t>
            </a:r>
            <a:endParaRPr lang="es-E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831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ángulo isósceles 2"/>
          <p:cNvSpPr>
            <a:spLocks noChangeArrowheads="1"/>
          </p:cNvSpPr>
          <p:nvPr/>
        </p:nvSpPr>
        <p:spPr bwMode="auto">
          <a:xfrm>
            <a:off x="1752600" y="1828800"/>
            <a:ext cx="5562600" cy="35814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6562" name="13 Rectángulo"/>
          <p:cNvSpPr>
            <a:spLocks noChangeArrowheads="1"/>
          </p:cNvSpPr>
          <p:nvPr/>
        </p:nvSpPr>
        <p:spPr bwMode="auto">
          <a:xfrm>
            <a:off x="312738" y="0"/>
            <a:ext cx="8796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" sz="4000" b="1" dirty="0">
                <a:solidFill>
                  <a:srgbClr val="000000"/>
                </a:solidFill>
                <a:latin typeface="Arial" charset="0"/>
              </a:rPr>
              <a:t>TRATAMIENTO ANTITROMBOTICO </a:t>
            </a:r>
            <a:endParaRPr lang="es-ES" sz="4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6563" name="Line 4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66564" name="2 CuadroTexto"/>
          <p:cNvSpPr txBox="1">
            <a:spLocks noChangeArrowheads="1"/>
          </p:cNvSpPr>
          <p:nvPr/>
        </p:nvSpPr>
        <p:spPr bwMode="auto">
          <a:xfrm>
            <a:off x="3505200" y="1143000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ES" sz="3600" b="1" dirty="0">
                <a:latin typeface="Tahoma" charset="0"/>
                <a:cs typeface="Tahoma" charset="0"/>
              </a:rPr>
              <a:t>ANTES</a:t>
            </a:r>
          </a:p>
        </p:txBody>
      </p:sp>
      <p:sp>
        <p:nvSpPr>
          <p:cNvPr id="66565" name="6 CuadroTexto"/>
          <p:cNvSpPr txBox="1">
            <a:spLocks noChangeArrowheads="1"/>
          </p:cNvSpPr>
          <p:nvPr/>
        </p:nvSpPr>
        <p:spPr bwMode="auto">
          <a:xfrm>
            <a:off x="80963" y="5334000"/>
            <a:ext cx="28146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ES" sz="3600" b="1">
                <a:latin typeface="Tahoma" charset="0"/>
                <a:cs typeface="Tahoma" charset="0"/>
              </a:rPr>
              <a:t>DESPUES</a:t>
            </a:r>
          </a:p>
        </p:txBody>
      </p:sp>
      <p:sp>
        <p:nvSpPr>
          <p:cNvPr id="66566" name="7 CuadroTexto"/>
          <p:cNvSpPr txBox="1">
            <a:spLocks noChangeArrowheads="1"/>
          </p:cNvSpPr>
          <p:nvPr/>
        </p:nvSpPr>
        <p:spPr bwMode="auto">
          <a:xfrm>
            <a:off x="6019800" y="5334000"/>
            <a:ext cx="2982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ES" sz="3600" b="1">
                <a:latin typeface="Tahoma" charset="0"/>
                <a:cs typeface="Tahoma" charset="0"/>
              </a:rPr>
              <a:t>DURANTE</a:t>
            </a:r>
          </a:p>
        </p:txBody>
      </p:sp>
      <p:pic>
        <p:nvPicPr>
          <p:cNvPr id="4506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2133600"/>
            <a:ext cx="5516562" cy="35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3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44" name="Picture 4"/>
          <p:cNvPicPr preferRelativeResize="0">
            <a:picLocks noChangeArrowheads="1"/>
          </p:cNvPicPr>
          <p:nvPr/>
        </p:nvPicPr>
        <p:blipFill>
          <a:blip r:embed="rId2"/>
          <a:srcRect l="7129" r="14345"/>
          <a:stretch>
            <a:fillRect/>
          </a:stretch>
        </p:blipFill>
        <p:spPr bwMode="auto">
          <a:xfrm>
            <a:off x="6156325" y="1052513"/>
            <a:ext cx="1800225" cy="179863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8152369" y="1050925"/>
            <a:ext cx="775656" cy="802192"/>
          </a:xfrm>
          <a:prstGeom prst="rect">
            <a:avLst/>
          </a:prstGeom>
          <a:solidFill>
            <a:srgbClr val="00297A"/>
          </a:solidFill>
          <a:ln w="28575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 sz="1600">
              <a:solidFill>
                <a:srgbClr val="000000"/>
              </a:solidFill>
            </a:endParaRPr>
          </a:p>
        </p:txBody>
      </p:sp>
      <p:sp>
        <p:nvSpPr>
          <p:cNvPr id="6149" name="Line 7"/>
          <p:cNvSpPr>
            <a:spLocks noChangeShapeType="1"/>
          </p:cNvSpPr>
          <p:nvPr/>
        </p:nvSpPr>
        <p:spPr bwMode="auto">
          <a:xfrm>
            <a:off x="8159453" y="1494919"/>
            <a:ext cx="76503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s-ES">
              <a:solidFill>
                <a:srgbClr val="000000"/>
              </a:solidFill>
            </a:endParaRPr>
          </a:p>
        </p:txBody>
      </p:sp>
      <p:pic>
        <p:nvPicPr>
          <p:cNvPr id="6151" name="Picture 9" descr="EKG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142" y="1068050"/>
            <a:ext cx="935037" cy="69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Rectangle 10"/>
          <p:cNvSpPr>
            <a:spLocks noChangeArrowheads="1"/>
          </p:cNvSpPr>
          <p:nvPr/>
        </p:nvSpPr>
        <p:spPr bwMode="auto">
          <a:xfrm>
            <a:off x="8154140" y="1956072"/>
            <a:ext cx="765030" cy="823641"/>
          </a:xfrm>
          <a:prstGeom prst="rect">
            <a:avLst/>
          </a:prstGeom>
          <a:solidFill>
            <a:srgbClr val="00297A"/>
          </a:solidFill>
          <a:ln w="28575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 sz="1600">
              <a:solidFill>
                <a:srgbClr val="000000"/>
              </a:solidFill>
            </a:endParaRPr>
          </a:p>
        </p:txBody>
      </p:sp>
      <p:sp>
        <p:nvSpPr>
          <p:cNvPr id="6153" name="Line 11"/>
          <p:cNvSpPr>
            <a:spLocks noChangeShapeType="1"/>
          </p:cNvSpPr>
          <p:nvPr/>
        </p:nvSpPr>
        <p:spPr bwMode="auto">
          <a:xfrm>
            <a:off x="8161224" y="2412935"/>
            <a:ext cx="75263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s-ES">
              <a:solidFill>
                <a:srgbClr val="000000"/>
              </a:solidFill>
            </a:endParaRPr>
          </a:p>
        </p:txBody>
      </p:sp>
      <p:pic>
        <p:nvPicPr>
          <p:cNvPr id="6154" name="Picture 12" descr="NEW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r="2777"/>
          <a:stretch>
            <a:fillRect/>
          </a:stretch>
        </p:blipFill>
        <p:spPr bwMode="auto">
          <a:xfrm>
            <a:off x="8161224" y="2059027"/>
            <a:ext cx="752634" cy="51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53" name="Picture 13"/>
          <p:cNvPicPr preferRelativeResize="0">
            <a:picLocks noChangeArrowheads="1"/>
          </p:cNvPicPr>
          <p:nvPr/>
        </p:nvPicPr>
        <p:blipFill>
          <a:blip r:embed="rId5"/>
          <a:srcRect t="4295" b="14603"/>
          <a:stretch>
            <a:fillRect/>
          </a:stretch>
        </p:blipFill>
        <p:spPr bwMode="auto">
          <a:xfrm>
            <a:off x="34925" y="1052513"/>
            <a:ext cx="1800225" cy="18002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grpSp>
        <p:nvGrpSpPr>
          <p:cNvPr id="6156" name="Group 14"/>
          <p:cNvGrpSpPr>
            <a:grpSpLocks/>
          </p:cNvGrpSpPr>
          <p:nvPr/>
        </p:nvGrpSpPr>
        <p:grpSpPr bwMode="auto">
          <a:xfrm>
            <a:off x="1908175" y="1052513"/>
            <a:ext cx="1079500" cy="1871662"/>
            <a:chOff x="174" y="1632"/>
            <a:chExt cx="1959" cy="1566"/>
          </a:xfrm>
        </p:grpSpPr>
        <p:sp>
          <p:nvSpPr>
            <p:cNvPr id="6157" name="Rectangle 15"/>
            <p:cNvSpPr>
              <a:spLocks noChangeArrowheads="1"/>
            </p:cNvSpPr>
            <p:nvPr/>
          </p:nvSpPr>
          <p:spPr bwMode="auto">
            <a:xfrm>
              <a:off x="312" y="1645"/>
              <a:ext cx="1658" cy="1491"/>
            </a:xfrm>
            <a:prstGeom prst="rect">
              <a:avLst/>
            </a:prstGeom>
            <a:solidFill>
              <a:srgbClr val="00297A"/>
            </a:solidFill>
            <a:ln w="285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6158" name="Line 16"/>
            <p:cNvSpPr>
              <a:spLocks noChangeShapeType="1"/>
            </p:cNvSpPr>
            <p:nvPr/>
          </p:nvSpPr>
          <p:spPr bwMode="auto">
            <a:xfrm>
              <a:off x="336" y="2480"/>
              <a:ext cx="16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s-ES">
                <a:solidFill>
                  <a:srgbClr val="000000"/>
                </a:solidFill>
              </a:endParaRPr>
            </a:p>
          </p:txBody>
        </p:sp>
        <p:pic>
          <p:nvPicPr>
            <p:cNvPr id="6159" name="Picture 17" descr="EKG 1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" y="1632"/>
              <a:ext cx="1959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60" name="Text Box 18"/>
          <p:cNvSpPr txBox="1">
            <a:spLocks noChangeArrowheads="1"/>
          </p:cNvSpPr>
          <p:nvPr/>
        </p:nvSpPr>
        <p:spPr bwMode="auto">
          <a:xfrm>
            <a:off x="2450573" y="51330"/>
            <a:ext cx="4208454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" sz="2400" b="1" dirty="0" smtClean="0">
                <a:solidFill>
                  <a:srgbClr val="000000"/>
                </a:solidFill>
              </a:rPr>
              <a:t>Síndrome Coronario Agudo</a:t>
            </a:r>
            <a:endParaRPr lang="es-ES" sz="2400" b="1" dirty="0">
              <a:solidFill>
                <a:srgbClr val="000000"/>
              </a:solidFill>
            </a:endParaRPr>
          </a:p>
        </p:txBody>
      </p:sp>
      <p:sp>
        <p:nvSpPr>
          <p:cNvPr id="6161" name="Line 19"/>
          <p:cNvSpPr>
            <a:spLocks noChangeShapeType="1"/>
          </p:cNvSpPr>
          <p:nvPr/>
        </p:nvSpPr>
        <p:spPr bwMode="auto">
          <a:xfrm flipH="1">
            <a:off x="1403350" y="260350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162" name="Line 20"/>
          <p:cNvSpPr>
            <a:spLocks noChangeShapeType="1"/>
          </p:cNvSpPr>
          <p:nvPr/>
        </p:nvSpPr>
        <p:spPr bwMode="auto">
          <a:xfrm>
            <a:off x="1403350" y="2603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163" name="Text Box 21"/>
          <p:cNvSpPr txBox="1">
            <a:spLocks noChangeArrowheads="1"/>
          </p:cNvSpPr>
          <p:nvPr/>
        </p:nvSpPr>
        <p:spPr bwMode="auto">
          <a:xfrm>
            <a:off x="879475" y="520700"/>
            <a:ext cx="1172116" cy="338554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" sz="1600" b="1" dirty="0">
                <a:solidFill>
                  <a:schemeClr val="bg1"/>
                </a:solidFill>
              </a:rPr>
              <a:t>SCACEST</a:t>
            </a:r>
          </a:p>
        </p:txBody>
      </p:sp>
      <p:sp>
        <p:nvSpPr>
          <p:cNvPr id="6164" name="Line 22"/>
          <p:cNvSpPr>
            <a:spLocks noChangeShapeType="1"/>
          </p:cNvSpPr>
          <p:nvPr/>
        </p:nvSpPr>
        <p:spPr bwMode="auto">
          <a:xfrm>
            <a:off x="6732588" y="260350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165" name="Line 23"/>
          <p:cNvSpPr>
            <a:spLocks noChangeShapeType="1"/>
          </p:cNvSpPr>
          <p:nvPr/>
        </p:nvSpPr>
        <p:spPr bwMode="auto">
          <a:xfrm>
            <a:off x="7451725" y="2603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166" name="Text Box 24"/>
          <p:cNvSpPr txBox="1">
            <a:spLocks noChangeArrowheads="1"/>
          </p:cNvSpPr>
          <p:nvPr/>
        </p:nvSpPr>
        <p:spPr bwMode="auto">
          <a:xfrm>
            <a:off x="6927850" y="520700"/>
            <a:ext cx="1159292" cy="338554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" sz="1600" b="1">
                <a:solidFill>
                  <a:schemeClr val="bg1"/>
                </a:solidFill>
              </a:rPr>
              <a:t>SCASEST</a:t>
            </a:r>
          </a:p>
        </p:txBody>
      </p:sp>
      <p:sp>
        <p:nvSpPr>
          <p:cNvPr id="6167" name="Line 25"/>
          <p:cNvSpPr>
            <a:spLocks noChangeShapeType="1"/>
          </p:cNvSpPr>
          <p:nvPr/>
        </p:nvSpPr>
        <p:spPr bwMode="auto">
          <a:xfrm>
            <a:off x="1476375" y="2852738"/>
            <a:ext cx="0" cy="288925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168" name="Text Box 26"/>
          <p:cNvSpPr txBox="1">
            <a:spLocks noChangeArrowheads="1"/>
          </p:cNvSpPr>
          <p:nvPr/>
        </p:nvSpPr>
        <p:spPr bwMode="auto">
          <a:xfrm>
            <a:off x="250825" y="3284538"/>
            <a:ext cx="2578751" cy="338554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" sz="1600" b="1">
                <a:solidFill>
                  <a:srgbClr val="000000"/>
                </a:solidFill>
              </a:rPr>
              <a:t>REPREFUSIÓN PRECOZ</a:t>
            </a:r>
          </a:p>
        </p:txBody>
      </p:sp>
      <p:sp>
        <p:nvSpPr>
          <p:cNvPr id="6169" name="Line 27"/>
          <p:cNvSpPr>
            <a:spLocks noChangeShapeType="1"/>
          </p:cNvSpPr>
          <p:nvPr/>
        </p:nvSpPr>
        <p:spPr bwMode="auto">
          <a:xfrm>
            <a:off x="1476375" y="3717925"/>
            <a:ext cx="0" cy="2159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170" name="Line 28"/>
          <p:cNvSpPr>
            <a:spLocks noChangeShapeType="1"/>
          </p:cNvSpPr>
          <p:nvPr/>
        </p:nvSpPr>
        <p:spPr bwMode="auto">
          <a:xfrm flipH="1">
            <a:off x="539750" y="3933825"/>
            <a:ext cx="93662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171" name="Line 29"/>
          <p:cNvSpPr>
            <a:spLocks noChangeShapeType="1"/>
          </p:cNvSpPr>
          <p:nvPr/>
        </p:nvSpPr>
        <p:spPr bwMode="auto">
          <a:xfrm>
            <a:off x="539750" y="3933825"/>
            <a:ext cx="0" cy="2159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172" name="Text Box 30"/>
          <p:cNvSpPr txBox="1">
            <a:spLocks noChangeArrowheads="1"/>
          </p:cNvSpPr>
          <p:nvPr/>
        </p:nvSpPr>
        <p:spPr bwMode="auto">
          <a:xfrm>
            <a:off x="34925" y="4387850"/>
            <a:ext cx="1193800" cy="274638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" sz="1200" b="1">
                <a:solidFill>
                  <a:srgbClr val="000000"/>
                </a:solidFill>
              </a:rPr>
              <a:t>FIBRINOLISIS</a:t>
            </a:r>
          </a:p>
        </p:txBody>
      </p:sp>
      <p:sp>
        <p:nvSpPr>
          <p:cNvPr id="6173" name="Line 31"/>
          <p:cNvSpPr>
            <a:spLocks noChangeShapeType="1"/>
          </p:cNvSpPr>
          <p:nvPr/>
        </p:nvSpPr>
        <p:spPr bwMode="auto">
          <a:xfrm>
            <a:off x="1476375" y="3933825"/>
            <a:ext cx="935038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174" name="Line 32"/>
          <p:cNvSpPr>
            <a:spLocks noChangeShapeType="1"/>
          </p:cNvSpPr>
          <p:nvPr/>
        </p:nvSpPr>
        <p:spPr bwMode="auto">
          <a:xfrm>
            <a:off x="2411413" y="3933825"/>
            <a:ext cx="0" cy="2159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175" name="Text Box 33"/>
          <p:cNvSpPr txBox="1">
            <a:spLocks noChangeArrowheads="1"/>
          </p:cNvSpPr>
          <p:nvPr/>
        </p:nvSpPr>
        <p:spPr bwMode="auto">
          <a:xfrm>
            <a:off x="1547813" y="4378325"/>
            <a:ext cx="2132012" cy="274638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" sz="1200" b="1">
                <a:solidFill>
                  <a:srgbClr val="000000"/>
                </a:solidFill>
              </a:rPr>
              <a:t>ANGIOPLASTIA PRIMARIA</a:t>
            </a:r>
          </a:p>
        </p:txBody>
      </p:sp>
      <p:sp>
        <p:nvSpPr>
          <p:cNvPr id="6176" name="Line 34"/>
          <p:cNvSpPr>
            <a:spLocks noChangeShapeType="1"/>
          </p:cNvSpPr>
          <p:nvPr/>
        </p:nvSpPr>
        <p:spPr bwMode="auto">
          <a:xfrm>
            <a:off x="539750" y="4725988"/>
            <a:ext cx="0" cy="719137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177" name="Line 35"/>
          <p:cNvSpPr>
            <a:spLocks noChangeShapeType="1"/>
          </p:cNvSpPr>
          <p:nvPr/>
        </p:nvSpPr>
        <p:spPr bwMode="auto">
          <a:xfrm>
            <a:off x="539750" y="5445125"/>
            <a:ext cx="360363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178" name="Text Box 36"/>
          <p:cNvSpPr txBox="1">
            <a:spLocks noChangeArrowheads="1"/>
          </p:cNvSpPr>
          <p:nvPr/>
        </p:nvSpPr>
        <p:spPr bwMode="auto">
          <a:xfrm>
            <a:off x="950913" y="5322888"/>
            <a:ext cx="2328862" cy="284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" sz="1200">
                <a:solidFill>
                  <a:srgbClr val="000000"/>
                </a:solidFill>
              </a:rPr>
              <a:t>ANGIOPLASTIA DE RESCATE</a:t>
            </a:r>
          </a:p>
        </p:txBody>
      </p:sp>
      <p:sp>
        <p:nvSpPr>
          <p:cNvPr id="6179" name="Line 37"/>
          <p:cNvSpPr>
            <a:spLocks noChangeShapeType="1"/>
          </p:cNvSpPr>
          <p:nvPr/>
        </p:nvSpPr>
        <p:spPr bwMode="auto">
          <a:xfrm>
            <a:off x="539750" y="5445125"/>
            <a:ext cx="0" cy="504825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180" name="Line 38"/>
          <p:cNvSpPr>
            <a:spLocks noChangeShapeType="1"/>
          </p:cNvSpPr>
          <p:nvPr/>
        </p:nvSpPr>
        <p:spPr bwMode="auto">
          <a:xfrm>
            <a:off x="539750" y="5949950"/>
            <a:ext cx="287338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181" name="Text Box 39"/>
          <p:cNvSpPr txBox="1">
            <a:spLocks noChangeArrowheads="1"/>
          </p:cNvSpPr>
          <p:nvPr/>
        </p:nvSpPr>
        <p:spPr bwMode="auto">
          <a:xfrm>
            <a:off x="879475" y="5826125"/>
            <a:ext cx="2481263" cy="2841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" sz="1200">
                <a:solidFill>
                  <a:srgbClr val="000000"/>
                </a:solidFill>
              </a:rPr>
              <a:t>CORONARIOGRAFÍA ELECTIVA</a:t>
            </a:r>
          </a:p>
        </p:txBody>
      </p:sp>
      <p:sp>
        <p:nvSpPr>
          <p:cNvPr id="6182" name="Text Box 40"/>
          <p:cNvSpPr txBox="1">
            <a:spLocks noChangeArrowheads="1"/>
          </p:cNvSpPr>
          <p:nvPr/>
        </p:nvSpPr>
        <p:spPr bwMode="auto">
          <a:xfrm>
            <a:off x="779787" y="6608035"/>
            <a:ext cx="2571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" sz="1600" b="1" dirty="0">
                <a:solidFill>
                  <a:srgbClr val="000000"/>
                </a:solidFill>
              </a:rPr>
              <a:t>INFARTO TRANSMURAL</a:t>
            </a:r>
          </a:p>
        </p:txBody>
      </p:sp>
      <p:sp>
        <p:nvSpPr>
          <p:cNvPr id="6183" name="Line 41"/>
          <p:cNvSpPr>
            <a:spLocks noChangeShapeType="1"/>
          </p:cNvSpPr>
          <p:nvPr/>
        </p:nvSpPr>
        <p:spPr bwMode="auto">
          <a:xfrm>
            <a:off x="7164388" y="2924175"/>
            <a:ext cx="0" cy="288925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pic>
        <p:nvPicPr>
          <p:cNvPr id="6184" name="Picture 43" descr="Cambios TCI"/>
          <p:cNvPicPr>
            <a:picLocks noChangeAspect="1" noChangeArrowheads="1"/>
          </p:cNvPicPr>
          <p:nvPr/>
        </p:nvPicPr>
        <p:blipFill>
          <a:blip r:embed="rId7">
            <a:lum bright="-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t="28282" r="5524" b="6577"/>
          <a:stretch>
            <a:fillRect/>
          </a:stretch>
        </p:blipFill>
        <p:spPr bwMode="auto">
          <a:xfrm>
            <a:off x="5292725" y="3500438"/>
            <a:ext cx="1692275" cy="8874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85" name="Line 44"/>
          <p:cNvSpPr>
            <a:spLocks noChangeShapeType="1"/>
          </p:cNvSpPr>
          <p:nvPr/>
        </p:nvSpPr>
        <p:spPr bwMode="auto">
          <a:xfrm flipH="1">
            <a:off x="5867400" y="3213100"/>
            <a:ext cx="1296988" cy="0"/>
          </a:xfrm>
          <a:prstGeom prst="line">
            <a:avLst/>
          </a:prstGeom>
          <a:noFill/>
          <a:ln w="9525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186" name="Line 45"/>
          <p:cNvSpPr>
            <a:spLocks noChangeShapeType="1"/>
          </p:cNvSpPr>
          <p:nvPr/>
        </p:nvSpPr>
        <p:spPr bwMode="auto">
          <a:xfrm>
            <a:off x="5867400" y="3213100"/>
            <a:ext cx="0" cy="215900"/>
          </a:xfrm>
          <a:prstGeom prst="line">
            <a:avLst/>
          </a:prstGeom>
          <a:noFill/>
          <a:ln w="9525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187" name="Line 46"/>
          <p:cNvSpPr>
            <a:spLocks noChangeShapeType="1"/>
          </p:cNvSpPr>
          <p:nvPr/>
        </p:nvSpPr>
        <p:spPr bwMode="auto">
          <a:xfrm>
            <a:off x="7197725" y="3213100"/>
            <a:ext cx="1223963" cy="0"/>
          </a:xfrm>
          <a:prstGeom prst="line">
            <a:avLst/>
          </a:prstGeom>
          <a:noFill/>
          <a:ln w="9525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188" name="Line 47"/>
          <p:cNvSpPr>
            <a:spLocks noChangeShapeType="1"/>
          </p:cNvSpPr>
          <p:nvPr/>
        </p:nvSpPr>
        <p:spPr bwMode="auto">
          <a:xfrm>
            <a:off x="8434388" y="3213100"/>
            <a:ext cx="0" cy="203200"/>
          </a:xfrm>
          <a:prstGeom prst="line">
            <a:avLst/>
          </a:prstGeom>
          <a:noFill/>
          <a:ln w="9525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189" name="Text Box 48"/>
          <p:cNvSpPr txBox="1">
            <a:spLocks noChangeArrowheads="1"/>
          </p:cNvSpPr>
          <p:nvPr/>
        </p:nvSpPr>
        <p:spPr bwMode="auto">
          <a:xfrm>
            <a:off x="7426325" y="3500438"/>
            <a:ext cx="1660525" cy="8953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" b="1">
                <a:solidFill>
                  <a:srgbClr val="000000"/>
                </a:solidFill>
              </a:rPr>
              <a:t>↑</a:t>
            </a:r>
            <a:r>
              <a:rPr lang="es-ES" sz="1600" b="1">
                <a:solidFill>
                  <a:srgbClr val="000000"/>
                </a:solidFill>
              </a:rPr>
              <a:t>CPK</a:t>
            </a:r>
          </a:p>
          <a:p>
            <a:r>
              <a:rPr lang="es-ES" b="1">
                <a:solidFill>
                  <a:srgbClr val="000000"/>
                </a:solidFill>
              </a:rPr>
              <a:t>↑</a:t>
            </a:r>
            <a:r>
              <a:rPr lang="es-ES" sz="1600" b="1">
                <a:solidFill>
                  <a:srgbClr val="000000"/>
                </a:solidFill>
              </a:rPr>
              <a:t>TROPONINAS</a:t>
            </a:r>
          </a:p>
          <a:p>
            <a:endParaRPr lang="es-ES" sz="1600" b="1">
              <a:solidFill>
                <a:srgbClr val="000000"/>
              </a:solidFill>
            </a:endParaRPr>
          </a:p>
        </p:txBody>
      </p:sp>
      <p:sp>
        <p:nvSpPr>
          <p:cNvPr id="6190" name="Text Box 49"/>
          <p:cNvSpPr txBox="1">
            <a:spLocks noChangeArrowheads="1"/>
          </p:cNvSpPr>
          <p:nvPr/>
        </p:nvSpPr>
        <p:spPr bwMode="auto">
          <a:xfrm>
            <a:off x="5180337" y="6571522"/>
            <a:ext cx="1663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" sz="1600" b="1">
                <a:solidFill>
                  <a:srgbClr val="000000"/>
                </a:solidFill>
              </a:rPr>
              <a:t>INFARTO NO Q</a:t>
            </a:r>
          </a:p>
        </p:txBody>
      </p:sp>
      <p:sp>
        <p:nvSpPr>
          <p:cNvPr id="6191" name="Text Box 51"/>
          <p:cNvSpPr txBox="1">
            <a:spLocks noChangeArrowheads="1"/>
          </p:cNvSpPr>
          <p:nvPr/>
        </p:nvSpPr>
        <p:spPr bwMode="auto">
          <a:xfrm>
            <a:off x="7052000" y="6571522"/>
            <a:ext cx="21891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" sz="1600" b="1">
                <a:solidFill>
                  <a:srgbClr val="000000"/>
                </a:solidFill>
              </a:rPr>
              <a:t>ANGINA INESTABLE</a:t>
            </a:r>
          </a:p>
        </p:txBody>
      </p:sp>
      <p:sp>
        <p:nvSpPr>
          <p:cNvPr id="6192" name="AutoShape 53"/>
          <p:cNvSpPr>
            <a:spLocks noChangeArrowheads="1"/>
          </p:cNvSpPr>
          <p:nvPr/>
        </p:nvSpPr>
        <p:spPr bwMode="auto">
          <a:xfrm>
            <a:off x="6948488" y="4581525"/>
            <a:ext cx="431800" cy="576263"/>
          </a:xfrm>
          <a:prstGeom prst="downArrow">
            <a:avLst>
              <a:gd name="adj1" fmla="val 50000"/>
              <a:gd name="adj2" fmla="val 33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 sz="1600">
              <a:solidFill>
                <a:srgbClr val="000000"/>
              </a:solidFill>
            </a:endParaRPr>
          </a:p>
        </p:txBody>
      </p:sp>
      <p:sp>
        <p:nvSpPr>
          <p:cNvPr id="6193" name="Text Box 54"/>
          <p:cNvSpPr txBox="1">
            <a:spLocks noChangeArrowheads="1"/>
          </p:cNvSpPr>
          <p:nvPr/>
        </p:nvSpPr>
        <p:spPr bwMode="auto">
          <a:xfrm>
            <a:off x="6194425" y="5376863"/>
            <a:ext cx="2481263" cy="284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" sz="1200">
                <a:solidFill>
                  <a:srgbClr val="000000"/>
                </a:solidFill>
              </a:rPr>
              <a:t>CORONARIOGRAFÍA ELECTIVA</a:t>
            </a:r>
          </a:p>
        </p:txBody>
      </p:sp>
      <p:pic>
        <p:nvPicPr>
          <p:cNvPr id="6194" name="Picture 5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33485" r="39116" b="46831"/>
          <a:stretch>
            <a:fillRect/>
          </a:stretch>
        </p:blipFill>
        <p:spPr bwMode="auto">
          <a:xfrm>
            <a:off x="3059113" y="2708275"/>
            <a:ext cx="936625" cy="14398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51 Flecha abajo"/>
          <p:cNvSpPr/>
          <p:nvPr/>
        </p:nvSpPr>
        <p:spPr bwMode="auto">
          <a:xfrm>
            <a:off x="0" y="3071813"/>
            <a:ext cx="571500" cy="3714750"/>
          </a:xfrm>
          <a:prstGeom prst="downArrow">
            <a:avLst/>
          </a:prstGeom>
          <a:noFill/>
          <a:ln w="9525" cap="flat" cmpd="sng" algn="ctr">
            <a:solidFill>
              <a:schemeClr val="accent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s-ES" sz="16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196" name="54 Flecha abajo"/>
          <p:cNvSpPr>
            <a:spLocks noChangeArrowheads="1"/>
          </p:cNvSpPr>
          <p:nvPr/>
        </p:nvSpPr>
        <p:spPr bwMode="auto">
          <a:xfrm>
            <a:off x="6858000" y="3000375"/>
            <a:ext cx="571500" cy="3714750"/>
          </a:xfrm>
          <a:prstGeom prst="downArrow">
            <a:avLst>
              <a:gd name="adj1" fmla="val 50000"/>
              <a:gd name="adj2" fmla="val 49984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8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 preferRelativeResize="0">
            <a:picLocks noChangeArrowheads="1"/>
          </p:cNvPicPr>
          <p:nvPr/>
        </p:nvPicPr>
        <p:blipFill>
          <a:blip r:embed="rId2"/>
          <a:srcRect t="4295" b="14603"/>
          <a:stretch>
            <a:fillRect/>
          </a:stretch>
        </p:blipFill>
        <p:spPr bwMode="auto">
          <a:xfrm>
            <a:off x="2536125" y="570016"/>
            <a:ext cx="1800225" cy="18002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409375" y="570016"/>
            <a:ext cx="1079500" cy="1871662"/>
            <a:chOff x="174" y="1632"/>
            <a:chExt cx="1959" cy="1566"/>
          </a:xfrm>
        </p:grpSpPr>
        <p:sp>
          <p:nvSpPr>
            <p:cNvPr id="4" name="Rectangle 15"/>
            <p:cNvSpPr>
              <a:spLocks noChangeArrowheads="1"/>
            </p:cNvSpPr>
            <p:nvPr/>
          </p:nvSpPr>
          <p:spPr bwMode="auto">
            <a:xfrm>
              <a:off x="312" y="1645"/>
              <a:ext cx="1658" cy="1491"/>
            </a:xfrm>
            <a:prstGeom prst="rect">
              <a:avLst/>
            </a:prstGeom>
            <a:solidFill>
              <a:srgbClr val="00297A"/>
            </a:solidFill>
            <a:ln w="285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5" name="Line 16"/>
            <p:cNvSpPr>
              <a:spLocks noChangeShapeType="1"/>
            </p:cNvSpPr>
            <p:nvPr/>
          </p:nvSpPr>
          <p:spPr bwMode="auto">
            <a:xfrm>
              <a:off x="336" y="2480"/>
              <a:ext cx="16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s-ES">
                <a:solidFill>
                  <a:srgbClr val="000000"/>
                </a:solidFill>
              </a:endParaRPr>
            </a:p>
          </p:txBody>
        </p:sp>
        <p:pic>
          <p:nvPicPr>
            <p:cNvPr id="6" name="Picture 17" descr="EKG 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" y="1632"/>
              <a:ext cx="1959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Line 25"/>
          <p:cNvSpPr>
            <a:spLocks noChangeShapeType="1"/>
          </p:cNvSpPr>
          <p:nvPr/>
        </p:nvSpPr>
        <p:spPr bwMode="auto">
          <a:xfrm>
            <a:off x="3977575" y="2370241"/>
            <a:ext cx="0" cy="288925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" name="Line 27"/>
          <p:cNvSpPr>
            <a:spLocks noChangeShapeType="1"/>
          </p:cNvSpPr>
          <p:nvPr/>
        </p:nvSpPr>
        <p:spPr bwMode="auto">
          <a:xfrm>
            <a:off x="3977575" y="2582529"/>
            <a:ext cx="0" cy="2159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1" name="Line 28"/>
          <p:cNvSpPr>
            <a:spLocks noChangeShapeType="1"/>
          </p:cNvSpPr>
          <p:nvPr/>
        </p:nvSpPr>
        <p:spPr bwMode="auto">
          <a:xfrm flipH="1">
            <a:off x="3040950" y="2798429"/>
            <a:ext cx="93662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2" name="Line 29"/>
          <p:cNvSpPr>
            <a:spLocks noChangeShapeType="1"/>
          </p:cNvSpPr>
          <p:nvPr/>
        </p:nvSpPr>
        <p:spPr bwMode="auto">
          <a:xfrm>
            <a:off x="3040950" y="2798429"/>
            <a:ext cx="0" cy="2159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804525" y="3252454"/>
            <a:ext cx="1710775" cy="36933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" b="1" dirty="0">
                <a:solidFill>
                  <a:srgbClr val="000000"/>
                </a:solidFill>
              </a:rPr>
              <a:t>FIBRINOLISIS</a:t>
            </a:r>
          </a:p>
        </p:txBody>
      </p:sp>
      <p:sp>
        <p:nvSpPr>
          <p:cNvPr id="14" name="Line 31"/>
          <p:cNvSpPr>
            <a:spLocks noChangeShapeType="1"/>
          </p:cNvSpPr>
          <p:nvPr/>
        </p:nvSpPr>
        <p:spPr bwMode="auto">
          <a:xfrm>
            <a:off x="3977575" y="2798429"/>
            <a:ext cx="935038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5" name="Line 32"/>
          <p:cNvSpPr>
            <a:spLocks noChangeShapeType="1"/>
          </p:cNvSpPr>
          <p:nvPr/>
        </p:nvSpPr>
        <p:spPr bwMode="auto">
          <a:xfrm>
            <a:off x="4912613" y="2798429"/>
            <a:ext cx="0" cy="2159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4722413" y="3242929"/>
            <a:ext cx="3121367" cy="369332"/>
          </a:xfrm>
          <a:prstGeom prst="rect">
            <a:avLst/>
          </a:prstGeom>
          <a:solidFill>
            <a:srgbClr val="4F81BD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" b="1" dirty="0">
                <a:solidFill>
                  <a:srgbClr val="000000"/>
                </a:solidFill>
              </a:rPr>
              <a:t>ANGIOPLASTIA PRIMARIA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173168" y="4291353"/>
            <a:ext cx="41631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HBPM: </a:t>
            </a:r>
            <a:r>
              <a:rPr lang="es-ES" dirty="0" err="1" smtClean="0"/>
              <a:t>Enoxaparina</a:t>
            </a:r>
            <a:r>
              <a:rPr lang="es-ES" dirty="0" smtClean="0"/>
              <a:t> (TNK), </a:t>
            </a:r>
            <a:r>
              <a:rPr lang="es-ES" dirty="0" err="1" smtClean="0"/>
              <a:t>Fondaparinux</a:t>
            </a:r>
            <a:r>
              <a:rPr lang="es-ES" dirty="0" smtClean="0"/>
              <a:t> (estreptoquinasa)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Aspirina: 300 mg</a:t>
            </a:r>
          </a:p>
          <a:p>
            <a:pPr marL="285750" indent="-285750">
              <a:buFont typeface="Arial"/>
              <a:buChar char="•"/>
            </a:pPr>
            <a:r>
              <a:rPr lang="es-ES" dirty="0" err="1" smtClean="0"/>
              <a:t>Clopidogrel</a:t>
            </a:r>
            <a:r>
              <a:rPr lang="es-ES" dirty="0" smtClean="0"/>
              <a:t>: 300 mg</a:t>
            </a:r>
          </a:p>
          <a:p>
            <a:pPr marL="285750" indent="-285750">
              <a:buFont typeface="Arial"/>
              <a:buChar char="•"/>
            </a:pPr>
            <a:r>
              <a:rPr lang="es-ES" dirty="0" err="1" smtClean="0"/>
              <a:t>Ticagrelor</a:t>
            </a:r>
            <a:r>
              <a:rPr lang="es-ES" dirty="0"/>
              <a:t> </a:t>
            </a:r>
            <a:r>
              <a:rPr lang="es-ES" dirty="0" smtClean="0"/>
              <a:t>y </a:t>
            </a:r>
            <a:r>
              <a:rPr lang="es-ES" dirty="0" err="1" smtClean="0"/>
              <a:t>Prasugrel</a:t>
            </a:r>
            <a:r>
              <a:rPr lang="es-ES" dirty="0" smtClean="0"/>
              <a:t>: no testados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Cambiar a las 48 h </a:t>
            </a:r>
            <a:r>
              <a:rPr lang="es-ES" dirty="0" err="1" smtClean="0"/>
              <a:t>clopi</a:t>
            </a:r>
            <a:r>
              <a:rPr lang="es-ES" dirty="0" smtClean="0"/>
              <a:t> por Tica/</a:t>
            </a:r>
            <a:r>
              <a:rPr lang="es-ES" dirty="0" err="1" smtClean="0"/>
              <a:t>Prasu</a:t>
            </a:r>
            <a:r>
              <a:rPr lang="es-ES" dirty="0" smtClean="0"/>
              <a:t> (IIB)</a:t>
            </a:r>
          </a:p>
          <a:p>
            <a:pPr marL="285750" indent="-285750">
              <a:buFont typeface="Arial"/>
              <a:buChar char="•"/>
            </a:pPr>
            <a:endParaRPr lang="es-ES" dirty="0"/>
          </a:p>
        </p:txBody>
      </p:sp>
      <p:sp>
        <p:nvSpPr>
          <p:cNvPr id="27" name="CuadroTexto 26"/>
          <p:cNvSpPr txBox="1"/>
          <p:nvPr/>
        </p:nvSpPr>
        <p:spPr>
          <a:xfrm>
            <a:off x="4369979" y="4233627"/>
            <a:ext cx="47740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err="1" smtClean="0"/>
              <a:t>Enoxaparina</a:t>
            </a:r>
            <a:r>
              <a:rPr lang="es-ES" dirty="0" smtClean="0"/>
              <a:t> </a:t>
            </a:r>
            <a:r>
              <a:rPr lang="es-ES" dirty="0" smtClean="0"/>
              <a:t>o HNF. </a:t>
            </a:r>
            <a:r>
              <a:rPr lang="es-ES" dirty="0" err="1" smtClean="0"/>
              <a:t>Fondaparinux</a:t>
            </a:r>
            <a:r>
              <a:rPr lang="es-ES" dirty="0" smtClean="0"/>
              <a:t> clase III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Aspirina 300 mg</a:t>
            </a:r>
          </a:p>
          <a:p>
            <a:pPr marL="285750" indent="-285750">
              <a:buFont typeface="Arial"/>
              <a:buChar char="•"/>
            </a:pPr>
            <a:r>
              <a:rPr lang="es-ES" dirty="0" err="1" smtClean="0"/>
              <a:t>Ticagrelor</a:t>
            </a:r>
            <a:r>
              <a:rPr lang="es-ES" dirty="0" smtClean="0"/>
              <a:t> 180 mg de carga (</a:t>
            </a:r>
            <a:r>
              <a:rPr lang="es-ES" dirty="0" err="1" smtClean="0"/>
              <a:t>bucodispersables</a:t>
            </a:r>
            <a:r>
              <a:rPr lang="es-ES" dirty="0" smtClean="0"/>
              <a:t> si bajo nivel de conciencia</a:t>
            </a:r>
          </a:p>
          <a:p>
            <a:pPr marL="285750" indent="-285750">
              <a:buFont typeface="Arial"/>
              <a:buChar char="•"/>
            </a:pPr>
            <a:r>
              <a:rPr lang="es-ES" dirty="0" err="1" smtClean="0"/>
              <a:t>Prasugrel</a:t>
            </a:r>
            <a:r>
              <a:rPr lang="es-ES" dirty="0" smtClean="0"/>
              <a:t>:  60 mg (tras ver </a:t>
            </a:r>
            <a:r>
              <a:rPr lang="es-ES" dirty="0" err="1" smtClean="0"/>
              <a:t>anatomia</a:t>
            </a:r>
            <a:r>
              <a:rPr lang="es-ES" dirty="0" smtClean="0"/>
              <a:t> coronaria)</a:t>
            </a:r>
          </a:p>
          <a:p>
            <a:pPr marL="285750" indent="-285750">
              <a:buFont typeface="Arial"/>
              <a:buChar char="•"/>
            </a:pPr>
            <a:r>
              <a:rPr lang="es-ES" dirty="0" err="1" smtClean="0"/>
              <a:t>Clopidogrel</a:t>
            </a:r>
            <a:r>
              <a:rPr lang="es-ES" dirty="0" smtClean="0"/>
              <a:t>: 300-600 mg si no se pueden usar nuevos inhibidores de P2Y2</a:t>
            </a:r>
          </a:p>
          <a:p>
            <a:pPr marL="285750" indent="-285750">
              <a:buFont typeface="Arial"/>
              <a:buChar char="•"/>
            </a:pPr>
            <a:endParaRPr lang="es-ES" dirty="0" smtClean="0"/>
          </a:p>
          <a:p>
            <a:pPr marL="285750" indent="-285750">
              <a:buFont typeface="Arial"/>
              <a:buChar char="•"/>
            </a:pP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1053684" y="86775"/>
            <a:ext cx="676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Arial Black"/>
                <a:cs typeface="Arial Black"/>
              </a:rPr>
              <a:t>Regimen</a:t>
            </a:r>
            <a:r>
              <a:rPr lang="es-ES" dirty="0" smtClean="0">
                <a:latin typeface="Arial Black"/>
                <a:cs typeface="Arial Black"/>
              </a:rPr>
              <a:t> </a:t>
            </a:r>
            <a:r>
              <a:rPr lang="es-ES" dirty="0" err="1" smtClean="0">
                <a:latin typeface="Arial Black"/>
                <a:cs typeface="Arial Black"/>
              </a:rPr>
              <a:t>antitrombótico</a:t>
            </a:r>
            <a:r>
              <a:rPr lang="es-ES" dirty="0" smtClean="0">
                <a:latin typeface="Arial Black"/>
                <a:cs typeface="Arial Black"/>
              </a:rPr>
              <a:t> en pacientes con SCACEST</a:t>
            </a:r>
            <a:endParaRPr lang="es-ES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65092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5" y="863583"/>
            <a:ext cx="6604000" cy="21987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14" y="778899"/>
            <a:ext cx="2059353" cy="5249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214686"/>
            <a:ext cx="9178225" cy="264422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143" y="1639904"/>
            <a:ext cx="5772364" cy="481169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744143" y="169333"/>
            <a:ext cx="5694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/>
                <a:cs typeface="Arial Black"/>
              </a:rPr>
              <a:t>¿Cuándo iniciar DAPT en STEMI?</a:t>
            </a:r>
            <a:endParaRPr lang="es-ES" sz="24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69581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49" y="1354666"/>
            <a:ext cx="4958286" cy="488020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13" y="1676400"/>
            <a:ext cx="2059353" cy="52493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44143" y="169333"/>
            <a:ext cx="5694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/>
                <a:cs typeface="Arial Black"/>
              </a:rPr>
              <a:t>¿Cuándo iniciar DAPT en STEMI?</a:t>
            </a:r>
            <a:endParaRPr lang="es-ES" sz="2400" dirty="0">
              <a:latin typeface="Arial Black"/>
              <a:cs typeface="Arial Black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943596" y="2692400"/>
            <a:ext cx="2878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Reducción de trombosis aguda y subaguda en grupo </a:t>
            </a:r>
            <a:r>
              <a:rPr lang="es-ES" dirty="0" err="1" smtClean="0"/>
              <a:t>prehospitalario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008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41936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2020529" y="2249129"/>
            <a:ext cx="5714396" cy="1438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V="1">
            <a:off x="304800" y="2382023"/>
            <a:ext cx="1583961" cy="1662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" descr="ESC_AMI-STEMI_2017_for TF_18-08-17-V2final_JPG some slides 200817 - Copy0030.jpg">
            <a:extLst>
              <a:ext uri="{FF2B5EF4-FFF2-40B4-BE49-F238E27FC236}">
                <a16:creationId xmlns="" xmlns:a16="http://schemas.microsoft.com/office/drawing/2014/main" id="{0D9CE9A7-5329-40DE-8592-1B92ACBA5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3" b="80888"/>
          <a:stretch/>
        </p:blipFill>
        <p:spPr bwMode="auto">
          <a:xfrm>
            <a:off x="7135318" y="0"/>
            <a:ext cx="2008682" cy="133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26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 preferRelativeResize="0">
            <a:picLocks noChangeArrowheads="1"/>
          </p:cNvPicPr>
          <p:nvPr/>
        </p:nvPicPr>
        <p:blipFill>
          <a:blip r:embed="rId2"/>
          <a:srcRect l="7129" r="14345"/>
          <a:stretch>
            <a:fillRect/>
          </a:stretch>
        </p:blipFill>
        <p:spPr bwMode="auto">
          <a:xfrm>
            <a:off x="288058" y="614298"/>
            <a:ext cx="1800225" cy="179863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284102" y="612710"/>
            <a:ext cx="775656" cy="802192"/>
          </a:xfrm>
          <a:prstGeom prst="rect">
            <a:avLst/>
          </a:prstGeom>
          <a:solidFill>
            <a:srgbClr val="00297A"/>
          </a:solidFill>
          <a:ln w="28575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 sz="1600">
              <a:solidFill>
                <a:srgbClr val="000000"/>
              </a:solidFill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91186" y="1056704"/>
            <a:ext cx="76503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s-ES">
              <a:solidFill>
                <a:srgbClr val="000000"/>
              </a:solidFill>
            </a:endParaRPr>
          </a:p>
        </p:txBody>
      </p:sp>
      <p:pic>
        <p:nvPicPr>
          <p:cNvPr id="5" name="Picture 9" descr="EKG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75" y="629835"/>
            <a:ext cx="935037" cy="69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285873" y="1517857"/>
            <a:ext cx="765030" cy="823641"/>
          </a:xfrm>
          <a:prstGeom prst="rect">
            <a:avLst/>
          </a:prstGeom>
          <a:solidFill>
            <a:srgbClr val="00297A"/>
          </a:solidFill>
          <a:ln w="28575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 sz="1600">
              <a:solidFill>
                <a:srgbClr val="000000"/>
              </a:solidFill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2292957" y="1974720"/>
            <a:ext cx="75263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s-ES">
              <a:solidFill>
                <a:srgbClr val="000000"/>
              </a:solidFill>
            </a:endParaRPr>
          </a:p>
        </p:txBody>
      </p:sp>
      <p:pic>
        <p:nvPicPr>
          <p:cNvPr id="8" name="Picture 12" descr="NEW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r="2777"/>
          <a:stretch>
            <a:fillRect/>
          </a:stretch>
        </p:blipFill>
        <p:spPr bwMode="auto">
          <a:xfrm>
            <a:off x="2292957" y="1620812"/>
            <a:ext cx="752634" cy="51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3676223" y="82485"/>
            <a:ext cx="1159292" cy="338554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s-ES" sz="1600" b="1" dirty="0">
                <a:solidFill>
                  <a:schemeClr val="bg1"/>
                </a:solidFill>
              </a:rPr>
              <a:t>SCASEST</a:t>
            </a:r>
          </a:p>
        </p:txBody>
      </p:sp>
      <p:sp>
        <p:nvSpPr>
          <p:cNvPr id="10" name="Marcador de contenido 2"/>
          <p:cNvSpPr txBox="1">
            <a:spLocks/>
          </p:cNvSpPr>
          <p:nvPr/>
        </p:nvSpPr>
        <p:spPr>
          <a:xfrm>
            <a:off x="241760" y="3076485"/>
            <a:ext cx="8762741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800" b="1" dirty="0" err="1" smtClean="0"/>
              <a:t>Ticagrelor</a:t>
            </a:r>
            <a:r>
              <a:rPr lang="es-ES_tradnl" sz="1800" b="1" dirty="0" smtClean="0"/>
              <a:t>: No contraindicaciones salvo necesidad de ACO.</a:t>
            </a:r>
          </a:p>
          <a:p>
            <a:endParaRPr lang="es-ES_tradnl" sz="1800" b="1" dirty="0" smtClean="0"/>
          </a:p>
          <a:p>
            <a:r>
              <a:rPr lang="es-ES_tradnl" sz="1800" b="1" dirty="0" err="1" smtClean="0"/>
              <a:t>Prasugrel</a:t>
            </a:r>
            <a:r>
              <a:rPr lang="es-ES_tradnl" sz="1800" b="1" dirty="0" smtClean="0"/>
              <a:t>: Contraindicado si se desconoce la </a:t>
            </a:r>
            <a:r>
              <a:rPr lang="es-ES_tradnl" sz="1800" b="1" dirty="0" err="1" smtClean="0"/>
              <a:t>anatom</a:t>
            </a:r>
            <a:r>
              <a:rPr lang="es-ES" sz="1800" b="1" dirty="0" err="1" smtClean="0"/>
              <a:t>ía</a:t>
            </a:r>
            <a:r>
              <a:rPr lang="es-ES" sz="1800" b="1" dirty="0" smtClean="0"/>
              <a:t> coronaria y/o la estrategia de revascularización, si ACVA previo y si indicación de ACO.</a:t>
            </a:r>
          </a:p>
          <a:p>
            <a:pPr lvl="1"/>
            <a:r>
              <a:rPr lang="es-ES" sz="1600" b="1" dirty="0" smtClean="0"/>
              <a:t>Contraindicación relativa si &gt; 75 a </a:t>
            </a:r>
            <a:r>
              <a:rPr lang="es-ES" sz="1600" b="1" dirty="0" err="1" smtClean="0"/>
              <a:t>ó</a:t>
            </a:r>
            <a:r>
              <a:rPr lang="es-ES" sz="1600" b="1" dirty="0" smtClean="0"/>
              <a:t> &lt; 60 </a:t>
            </a:r>
            <a:r>
              <a:rPr lang="es-ES" sz="1600" b="1" dirty="0" err="1" smtClean="0"/>
              <a:t>kgs</a:t>
            </a:r>
            <a:endParaRPr lang="es-ES" sz="1600" b="1" dirty="0" smtClean="0"/>
          </a:p>
          <a:p>
            <a:endParaRPr lang="es-ES" sz="1800" b="1" dirty="0" smtClean="0"/>
          </a:p>
          <a:p>
            <a:r>
              <a:rPr lang="es-ES" sz="1800" b="1" dirty="0" err="1" smtClean="0"/>
              <a:t>Clopidogrel</a:t>
            </a:r>
            <a:r>
              <a:rPr lang="es-ES" sz="1800" b="1" dirty="0" smtClean="0"/>
              <a:t>: Riesgo hemorrágico alto o necesidad de ACO.</a:t>
            </a:r>
          </a:p>
          <a:p>
            <a:endParaRPr lang="es-ES" sz="1800" b="1" dirty="0" smtClean="0"/>
          </a:p>
          <a:p>
            <a:r>
              <a:rPr lang="es-ES" sz="1800" b="1" dirty="0" smtClean="0"/>
              <a:t>Además: </a:t>
            </a:r>
          </a:p>
          <a:p>
            <a:pPr lvl="1"/>
            <a:r>
              <a:rPr lang="es-ES" sz="1600" b="1" dirty="0" err="1" smtClean="0"/>
              <a:t>Fondaparinux</a:t>
            </a:r>
            <a:r>
              <a:rPr lang="es-ES" sz="1600" b="1" dirty="0" smtClean="0"/>
              <a:t> 2.5 mg /24 h (de elección)</a:t>
            </a:r>
          </a:p>
          <a:p>
            <a:pPr lvl="1"/>
            <a:r>
              <a:rPr lang="es-ES" sz="1600" b="1" dirty="0" err="1" smtClean="0"/>
              <a:t>Enoxaparina</a:t>
            </a:r>
            <a:r>
              <a:rPr lang="es-ES" sz="1600" b="1" dirty="0" smtClean="0"/>
              <a:t>: 1 mg/12 h</a:t>
            </a:r>
          </a:p>
        </p:txBody>
      </p:sp>
      <p:pic>
        <p:nvPicPr>
          <p:cNvPr id="11" name="Picture 43" descr="Cambios TCI"/>
          <p:cNvPicPr>
            <a:picLocks noChangeAspect="1" noChangeArrowheads="1"/>
          </p:cNvPicPr>
          <p:nvPr/>
        </p:nvPicPr>
        <p:blipFill>
          <a:blip r:embed="rId5">
            <a:lum bright="-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t="28282" r="5524" b="6577"/>
          <a:stretch>
            <a:fillRect/>
          </a:stretch>
        </p:blipFill>
        <p:spPr bwMode="auto">
          <a:xfrm>
            <a:off x="4835515" y="629835"/>
            <a:ext cx="4157440" cy="218012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33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932" y="1422400"/>
            <a:ext cx="4893733" cy="12389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799" y="3694229"/>
            <a:ext cx="4453467" cy="27670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99" y="3384114"/>
            <a:ext cx="4128467" cy="338731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44143" y="169333"/>
            <a:ext cx="620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latin typeface="Arial Black"/>
                <a:cs typeface="Arial Black"/>
              </a:rPr>
              <a:t>¿Cuándo iniciar DAPT en no STEMI?</a:t>
            </a:r>
            <a:endParaRPr lang="es-ES" sz="24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32500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288" y="0"/>
            <a:ext cx="4895557" cy="6858000"/>
          </a:xfrm>
          <a:prstGeom prst="rect">
            <a:avLst/>
          </a:prstGeom>
        </p:spPr>
      </p:pic>
      <p:pic>
        <p:nvPicPr>
          <p:cNvPr id="5" name="Picture 4"/>
          <p:cNvPicPr preferRelativeResize="0">
            <a:picLocks noChangeArrowheads="1"/>
          </p:cNvPicPr>
          <p:nvPr/>
        </p:nvPicPr>
        <p:blipFill>
          <a:blip r:embed="rId3"/>
          <a:srcRect l="7129" r="14345"/>
          <a:stretch>
            <a:fillRect/>
          </a:stretch>
        </p:blipFill>
        <p:spPr bwMode="auto">
          <a:xfrm>
            <a:off x="50990" y="614298"/>
            <a:ext cx="1800225" cy="179863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063967" y="612710"/>
            <a:ext cx="775656" cy="802192"/>
          </a:xfrm>
          <a:prstGeom prst="rect">
            <a:avLst/>
          </a:prstGeom>
          <a:solidFill>
            <a:srgbClr val="00297A"/>
          </a:solidFill>
          <a:ln w="28575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 sz="1600">
              <a:solidFill>
                <a:srgbClr val="000000"/>
              </a:solidFill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071051" y="1056704"/>
            <a:ext cx="76503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s-ES">
              <a:solidFill>
                <a:srgbClr val="000000"/>
              </a:solidFill>
            </a:endParaRPr>
          </a:p>
        </p:txBody>
      </p:sp>
      <p:pic>
        <p:nvPicPr>
          <p:cNvPr id="8" name="Picture 9" descr="EKG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07" y="629835"/>
            <a:ext cx="935037" cy="69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065738" y="1517857"/>
            <a:ext cx="765030" cy="823641"/>
          </a:xfrm>
          <a:prstGeom prst="rect">
            <a:avLst/>
          </a:prstGeom>
          <a:solidFill>
            <a:srgbClr val="00297A"/>
          </a:solidFill>
          <a:ln w="28575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 sz="1600">
              <a:solidFill>
                <a:srgbClr val="000000"/>
              </a:solidFill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2072822" y="1974720"/>
            <a:ext cx="75263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s-ES">
              <a:solidFill>
                <a:srgbClr val="000000"/>
              </a:solidFill>
            </a:endParaRPr>
          </a:p>
        </p:txBody>
      </p:sp>
      <p:pic>
        <p:nvPicPr>
          <p:cNvPr id="11" name="Picture 12" descr="NEW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r="2777"/>
          <a:stretch>
            <a:fillRect/>
          </a:stretch>
        </p:blipFill>
        <p:spPr bwMode="auto">
          <a:xfrm>
            <a:off x="2055889" y="1620812"/>
            <a:ext cx="752634" cy="51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7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2 CuadroTexto"/>
          <p:cNvSpPr txBox="1">
            <a:spLocks noChangeArrowheads="1"/>
          </p:cNvSpPr>
          <p:nvPr/>
        </p:nvSpPr>
        <p:spPr bwMode="auto">
          <a:xfrm>
            <a:off x="0" y="36830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es-ES" sz="3600" b="1" dirty="0"/>
              <a:t>¿DAPT más allá del primer año tras un SCA?</a:t>
            </a:r>
          </a:p>
        </p:txBody>
      </p:sp>
      <p:grpSp>
        <p:nvGrpSpPr>
          <p:cNvPr id="22532" name="Grupo 1"/>
          <p:cNvGrpSpPr>
            <a:grpSpLocks/>
          </p:cNvGrpSpPr>
          <p:nvPr/>
        </p:nvGrpSpPr>
        <p:grpSpPr bwMode="auto">
          <a:xfrm>
            <a:off x="282575" y="2067455"/>
            <a:ext cx="3735388" cy="3686175"/>
            <a:chOff x="2771775" y="2033588"/>
            <a:chExt cx="3735388" cy="3686175"/>
          </a:xfrm>
        </p:grpSpPr>
        <p:pic>
          <p:nvPicPr>
            <p:cNvPr id="22533" name="Imagen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775" y="2033588"/>
              <a:ext cx="3735388" cy="368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ángulo 3"/>
            <p:cNvSpPr/>
            <p:nvPr/>
          </p:nvSpPr>
          <p:spPr>
            <a:xfrm rot="20933996">
              <a:off x="3783013" y="3429000"/>
              <a:ext cx="1712912" cy="1079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s-ES" sz="3600" b="1" dirty="0">
                  <a:solidFill>
                    <a:schemeClr val="tx1"/>
                  </a:solidFill>
                </a:rPr>
                <a:t>365…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24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493"/>
            <a:ext cx="9144000" cy="514619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52406" y="287867"/>
            <a:ext cx="8805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Arial Black"/>
                <a:cs typeface="Arial Black"/>
              </a:rPr>
              <a:t>Estudios aleatorizados que </a:t>
            </a:r>
            <a:r>
              <a:rPr lang="es-ES" dirty="0" err="1" smtClean="0">
                <a:latin typeface="Arial Black"/>
                <a:cs typeface="Arial Black"/>
              </a:rPr>
              <a:t>evaluan</a:t>
            </a:r>
            <a:r>
              <a:rPr lang="es-ES" dirty="0" smtClean="0">
                <a:latin typeface="Arial Black"/>
                <a:cs typeface="Arial Black"/>
              </a:rPr>
              <a:t> la doble </a:t>
            </a:r>
            <a:r>
              <a:rPr lang="es-ES" dirty="0" err="1" smtClean="0">
                <a:latin typeface="Arial Black"/>
                <a:cs typeface="Arial Black"/>
              </a:rPr>
              <a:t>antiagregación</a:t>
            </a:r>
            <a:r>
              <a:rPr lang="es-ES" dirty="0" smtClean="0">
                <a:latin typeface="Arial Black"/>
                <a:cs typeface="Arial Black"/>
              </a:rPr>
              <a:t> en pacientes con CI</a:t>
            </a:r>
            <a:endParaRPr lang="es-ES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34283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332358D-FCA5-6E45-BCDC-F15A7FC8F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922" y="1342427"/>
            <a:ext cx="5130868" cy="2533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Distribución de pacientes según el intervalo de tiempo (en años) entre el primer y el segundo IAM. </a:t>
            </a:r>
          </a:p>
          <a:p>
            <a:pPr marL="0" indent="0">
              <a:buNone/>
            </a:pPr>
            <a:endParaRPr lang="es-ES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B0C013D6-5E8B-4716-A49F-779838BB6EA8}"/>
              </a:ext>
            </a:extLst>
          </p:cNvPr>
          <p:cNvSpPr/>
          <p:nvPr/>
        </p:nvSpPr>
        <p:spPr>
          <a:xfrm>
            <a:off x="3910267" y="1865450"/>
            <a:ext cx="4978742" cy="1718705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s-ES" sz="1600" b="1" dirty="0">
                <a:solidFill>
                  <a:srgbClr val="A95407"/>
                </a:solidFill>
                <a:latin typeface="Calibri" panose="020F0502020204030204"/>
              </a:rPr>
              <a:t>La mayoría de los reingresos por IM ocurren durante los 5 primeros años.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s-ES" sz="1600" b="1" dirty="0">
                <a:solidFill>
                  <a:srgbClr val="A95407"/>
                </a:solidFill>
                <a:latin typeface="Calibri" panose="020F0502020204030204"/>
              </a:rPr>
              <a:t>La incidencia de re-infarto fue mayor en el primer año (24%)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s-ES" sz="1600" b="1" dirty="0">
                <a:solidFill>
                  <a:srgbClr val="A95407"/>
                </a:solidFill>
                <a:latin typeface="Calibri" panose="020F0502020204030204"/>
              </a:rPr>
              <a:t>Sin embargo, aproximadamente el 40% de IM recurrentes ocurren de 2 a 5 años después del evento índice</a:t>
            </a:r>
            <a:endParaRPr lang="en-US" sz="1600" b="1" dirty="0">
              <a:solidFill>
                <a:srgbClr val="A95407"/>
              </a:solidFill>
              <a:latin typeface="Calibri" panose="020F0502020204030204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xmlns="" id="{5E72E0C9-6E66-4569-8DB5-894AE018A960}"/>
              </a:ext>
            </a:extLst>
          </p:cNvPr>
          <p:cNvSpPr txBox="1"/>
          <p:nvPr/>
        </p:nvSpPr>
        <p:spPr>
          <a:xfrm>
            <a:off x="150878" y="5596857"/>
            <a:ext cx="56308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t>IAM: infarto agudo de miocardio; </a:t>
            </a:r>
            <a:r>
              <a:rPr lang="es-E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IM: infarto de miocardio</a:t>
            </a:r>
          </a:p>
          <a:p>
            <a:pPr defTabSz="685800">
              <a:defRPr/>
            </a:pPr>
            <a:endParaRPr lang="es-ES" sz="1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t>Figueras J et al. Am J Cardiol 2002;89:1416–1420.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xmlns="" id="{7E059D1C-D2E8-4E10-8926-C455A391A40E}"/>
              </a:ext>
            </a:extLst>
          </p:cNvPr>
          <p:cNvSpPr/>
          <p:nvPr/>
        </p:nvSpPr>
        <p:spPr>
          <a:xfrm>
            <a:off x="1262877" y="3086106"/>
            <a:ext cx="1323000" cy="1733550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EB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350">
              <a:solidFill>
                <a:srgbClr val="EB7900"/>
              </a:solidFill>
              <a:latin typeface="Calibri" panose="020F0502020204030204"/>
            </a:endParaRPr>
          </a:p>
        </p:txBody>
      </p:sp>
      <p:grpSp>
        <p:nvGrpSpPr>
          <p:cNvPr id="161" name="Grupo 160">
            <a:extLst>
              <a:ext uri="{FF2B5EF4-FFF2-40B4-BE49-F238E27FC236}">
                <a16:creationId xmlns:a16="http://schemas.microsoft.com/office/drawing/2014/main" xmlns="" id="{0D986469-18A3-4C63-B9FE-2B944BF8F828}"/>
              </a:ext>
            </a:extLst>
          </p:cNvPr>
          <p:cNvGrpSpPr/>
          <p:nvPr/>
        </p:nvGrpSpPr>
        <p:grpSpPr>
          <a:xfrm>
            <a:off x="406185" y="2310472"/>
            <a:ext cx="5637553" cy="2664961"/>
            <a:chOff x="541580" y="1705317"/>
            <a:chExt cx="7516737" cy="3553281"/>
          </a:xfrm>
        </p:grpSpPr>
        <p:sp>
          <p:nvSpPr>
            <p:cNvPr id="87" name="object 5">
              <a:extLst>
                <a:ext uri="{FF2B5EF4-FFF2-40B4-BE49-F238E27FC236}">
                  <a16:creationId xmlns:a16="http://schemas.microsoft.com/office/drawing/2014/main" xmlns="" id="{46B9F314-9BF9-4D12-B788-EDEFFFF35278}"/>
                </a:ext>
              </a:extLst>
            </p:cNvPr>
            <p:cNvSpPr/>
            <p:nvPr/>
          </p:nvSpPr>
          <p:spPr>
            <a:xfrm>
              <a:off x="1296456" y="1932891"/>
              <a:ext cx="252000" cy="2696210"/>
            </a:xfrm>
            <a:custGeom>
              <a:avLst/>
              <a:gdLst/>
              <a:ahLst/>
              <a:cxnLst/>
              <a:rect l="l" t="t" r="r" b="b"/>
              <a:pathLst>
                <a:path w="182880" h="2696210">
                  <a:moveTo>
                    <a:pt x="182880" y="2695956"/>
                  </a:moveTo>
                  <a:lnTo>
                    <a:pt x="182880" y="0"/>
                  </a:lnTo>
                  <a:lnTo>
                    <a:pt x="0" y="0"/>
                  </a:lnTo>
                  <a:lnTo>
                    <a:pt x="0" y="2695956"/>
                  </a:lnTo>
                  <a:lnTo>
                    <a:pt x="182880" y="2695956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FF6600"/>
                </a:solidFill>
                <a:latin typeface="Calibri" panose="020F0502020204030204"/>
              </a:endParaRPr>
            </a:p>
          </p:txBody>
        </p:sp>
        <p:sp>
          <p:nvSpPr>
            <p:cNvPr id="88" name="object 6">
              <a:extLst>
                <a:ext uri="{FF2B5EF4-FFF2-40B4-BE49-F238E27FC236}">
                  <a16:creationId xmlns:a16="http://schemas.microsoft.com/office/drawing/2014/main" xmlns="" id="{D7935FDD-E6D0-4EB2-B6A5-19F638C3A46C}"/>
                </a:ext>
              </a:extLst>
            </p:cNvPr>
            <p:cNvSpPr/>
            <p:nvPr/>
          </p:nvSpPr>
          <p:spPr>
            <a:xfrm>
              <a:off x="1753656" y="3168855"/>
              <a:ext cx="252000" cy="1460500"/>
            </a:xfrm>
            <a:custGeom>
              <a:avLst/>
              <a:gdLst/>
              <a:ahLst/>
              <a:cxnLst/>
              <a:rect l="l" t="t" r="r" b="b"/>
              <a:pathLst>
                <a:path w="184785" h="1460500">
                  <a:moveTo>
                    <a:pt x="184404" y="1459991"/>
                  </a:moveTo>
                  <a:lnTo>
                    <a:pt x="184404" y="0"/>
                  </a:lnTo>
                  <a:lnTo>
                    <a:pt x="0" y="0"/>
                  </a:lnTo>
                  <a:lnTo>
                    <a:pt x="0" y="1459991"/>
                  </a:lnTo>
                  <a:lnTo>
                    <a:pt x="184404" y="145999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FF6600"/>
                </a:solidFill>
                <a:latin typeface="Calibri" panose="020F0502020204030204"/>
              </a:endParaRPr>
            </a:p>
          </p:txBody>
        </p:sp>
        <p:sp>
          <p:nvSpPr>
            <p:cNvPr id="89" name="object 7">
              <a:extLst>
                <a:ext uri="{FF2B5EF4-FFF2-40B4-BE49-F238E27FC236}">
                  <a16:creationId xmlns:a16="http://schemas.microsoft.com/office/drawing/2014/main" xmlns="" id="{FCF91DBC-8FA1-4075-9B22-9BFDC07A434F}"/>
                </a:ext>
              </a:extLst>
            </p:cNvPr>
            <p:cNvSpPr/>
            <p:nvPr/>
          </p:nvSpPr>
          <p:spPr>
            <a:xfrm>
              <a:off x="2212380" y="3842463"/>
              <a:ext cx="252000" cy="786765"/>
            </a:xfrm>
            <a:custGeom>
              <a:avLst/>
              <a:gdLst/>
              <a:ahLst/>
              <a:cxnLst/>
              <a:rect l="l" t="t" r="r" b="b"/>
              <a:pathLst>
                <a:path w="182879" h="786764">
                  <a:moveTo>
                    <a:pt x="182880" y="786384"/>
                  </a:moveTo>
                  <a:lnTo>
                    <a:pt x="182879" y="0"/>
                  </a:lnTo>
                  <a:lnTo>
                    <a:pt x="0" y="0"/>
                  </a:lnTo>
                  <a:lnTo>
                    <a:pt x="0" y="786384"/>
                  </a:lnTo>
                  <a:lnTo>
                    <a:pt x="182880" y="786384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FF6600"/>
                </a:solidFill>
                <a:latin typeface="Calibri" panose="020F0502020204030204"/>
              </a:endParaRPr>
            </a:p>
          </p:txBody>
        </p:sp>
        <p:sp>
          <p:nvSpPr>
            <p:cNvPr id="90" name="object 8">
              <a:extLst>
                <a:ext uri="{FF2B5EF4-FFF2-40B4-BE49-F238E27FC236}">
                  <a16:creationId xmlns:a16="http://schemas.microsoft.com/office/drawing/2014/main" xmlns="" id="{D3C96A0E-CF9A-4925-8B35-9AD5648D4B01}"/>
                </a:ext>
              </a:extLst>
            </p:cNvPr>
            <p:cNvSpPr/>
            <p:nvPr/>
          </p:nvSpPr>
          <p:spPr>
            <a:xfrm>
              <a:off x="2671104" y="3618435"/>
              <a:ext cx="252000" cy="1010919"/>
            </a:xfrm>
            <a:custGeom>
              <a:avLst/>
              <a:gdLst/>
              <a:ahLst/>
              <a:cxnLst/>
              <a:rect l="l" t="t" r="r" b="b"/>
              <a:pathLst>
                <a:path w="182879" h="1010920">
                  <a:moveTo>
                    <a:pt x="182880" y="1010412"/>
                  </a:moveTo>
                  <a:lnTo>
                    <a:pt x="182879" y="0"/>
                  </a:lnTo>
                  <a:lnTo>
                    <a:pt x="0" y="0"/>
                  </a:lnTo>
                  <a:lnTo>
                    <a:pt x="0" y="1010412"/>
                  </a:lnTo>
                  <a:lnTo>
                    <a:pt x="182880" y="101041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FF6600"/>
                </a:solidFill>
                <a:latin typeface="Calibri" panose="020F0502020204030204"/>
              </a:endParaRPr>
            </a:p>
          </p:txBody>
        </p:sp>
        <p:sp>
          <p:nvSpPr>
            <p:cNvPr id="91" name="object 9">
              <a:extLst>
                <a:ext uri="{FF2B5EF4-FFF2-40B4-BE49-F238E27FC236}">
                  <a16:creationId xmlns:a16="http://schemas.microsoft.com/office/drawing/2014/main" xmlns="" id="{77FE84F5-2F14-4B53-B961-D3A4412EB079}"/>
                </a:ext>
              </a:extLst>
            </p:cNvPr>
            <p:cNvSpPr/>
            <p:nvPr/>
          </p:nvSpPr>
          <p:spPr>
            <a:xfrm>
              <a:off x="3128304" y="3505659"/>
              <a:ext cx="252000" cy="1123315"/>
            </a:xfrm>
            <a:custGeom>
              <a:avLst/>
              <a:gdLst/>
              <a:ahLst/>
              <a:cxnLst/>
              <a:rect l="l" t="t" r="r" b="b"/>
              <a:pathLst>
                <a:path w="184785" h="1123314">
                  <a:moveTo>
                    <a:pt x="184404" y="1123188"/>
                  </a:moveTo>
                  <a:lnTo>
                    <a:pt x="184403" y="0"/>
                  </a:lnTo>
                  <a:lnTo>
                    <a:pt x="0" y="0"/>
                  </a:lnTo>
                  <a:lnTo>
                    <a:pt x="0" y="1123188"/>
                  </a:lnTo>
                  <a:lnTo>
                    <a:pt x="184404" y="1123188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FF6600"/>
                </a:solidFill>
                <a:latin typeface="Calibri" panose="020F0502020204030204"/>
              </a:endParaRPr>
            </a:p>
          </p:txBody>
        </p:sp>
        <p:sp>
          <p:nvSpPr>
            <p:cNvPr id="92" name="object 10">
              <a:extLst>
                <a:ext uri="{FF2B5EF4-FFF2-40B4-BE49-F238E27FC236}">
                  <a16:creationId xmlns:a16="http://schemas.microsoft.com/office/drawing/2014/main" xmlns="" id="{599C09D4-4539-451E-B4D3-4CE0E29C0C6A}"/>
                </a:ext>
              </a:extLst>
            </p:cNvPr>
            <p:cNvSpPr/>
            <p:nvPr/>
          </p:nvSpPr>
          <p:spPr>
            <a:xfrm>
              <a:off x="3587028" y="4068015"/>
              <a:ext cx="252000" cy="561340"/>
            </a:xfrm>
            <a:custGeom>
              <a:avLst/>
              <a:gdLst/>
              <a:ahLst/>
              <a:cxnLst/>
              <a:rect l="l" t="t" r="r" b="b"/>
              <a:pathLst>
                <a:path w="182879" h="561339">
                  <a:moveTo>
                    <a:pt x="182880" y="560832"/>
                  </a:moveTo>
                  <a:lnTo>
                    <a:pt x="182879" y="0"/>
                  </a:lnTo>
                  <a:lnTo>
                    <a:pt x="0" y="0"/>
                  </a:lnTo>
                  <a:lnTo>
                    <a:pt x="0" y="560832"/>
                  </a:lnTo>
                  <a:lnTo>
                    <a:pt x="182880" y="56083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FF6600"/>
                </a:solidFill>
                <a:latin typeface="Calibri" panose="020F0502020204030204"/>
              </a:endParaRPr>
            </a:p>
          </p:txBody>
        </p:sp>
        <p:sp>
          <p:nvSpPr>
            <p:cNvPr id="93" name="object 11">
              <a:extLst>
                <a:ext uri="{FF2B5EF4-FFF2-40B4-BE49-F238E27FC236}">
                  <a16:creationId xmlns:a16="http://schemas.microsoft.com/office/drawing/2014/main" xmlns="" id="{33DFBEAF-E953-4658-A49B-0BE25BE00411}"/>
                </a:ext>
              </a:extLst>
            </p:cNvPr>
            <p:cNvSpPr/>
            <p:nvPr/>
          </p:nvSpPr>
          <p:spPr>
            <a:xfrm>
              <a:off x="4045764" y="3955239"/>
              <a:ext cx="252000" cy="673735"/>
            </a:xfrm>
            <a:custGeom>
              <a:avLst/>
              <a:gdLst/>
              <a:ahLst/>
              <a:cxnLst/>
              <a:rect l="l" t="t" r="r" b="b"/>
              <a:pathLst>
                <a:path w="182879" h="673735">
                  <a:moveTo>
                    <a:pt x="182880" y="673608"/>
                  </a:moveTo>
                  <a:lnTo>
                    <a:pt x="182879" y="0"/>
                  </a:lnTo>
                  <a:lnTo>
                    <a:pt x="0" y="0"/>
                  </a:lnTo>
                  <a:lnTo>
                    <a:pt x="0" y="673608"/>
                  </a:lnTo>
                  <a:lnTo>
                    <a:pt x="182880" y="673608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FF6600"/>
                </a:solidFill>
                <a:latin typeface="Calibri" panose="020F0502020204030204"/>
              </a:endParaRPr>
            </a:p>
          </p:txBody>
        </p:sp>
        <p:sp>
          <p:nvSpPr>
            <p:cNvPr id="94" name="object 12">
              <a:extLst>
                <a:ext uri="{FF2B5EF4-FFF2-40B4-BE49-F238E27FC236}">
                  <a16:creationId xmlns:a16="http://schemas.microsoft.com/office/drawing/2014/main" xmlns="" id="{F62A9E6D-F2D9-41FA-AB1B-C56E95F062C0}"/>
                </a:ext>
              </a:extLst>
            </p:cNvPr>
            <p:cNvSpPr/>
            <p:nvPr/>
          </p:nvSpPr>
          <p:spPr>
            <a:xfrm>
              <a:off x="4504488" y="3955239"/>
              <a:ext cx="252000" cy="673735"/>
            </a:xfrm>
            <a:custGeom>
              <a:avLst/>
              <a:gdLst/>
              <a:ahLst/>
              <a:cxnLst/>
              <a:rect l="l" t="t" r="r" b="b"/>
              <a:pathLst>
                <a:path w="182879" h="673735">
                  <a:moveTo>
                    <a:pt x="182880" y="673608"/>
                  </a:moveTo>
                  <a:lnTo>
                    <a:pt x="182879" y="0"/>
                  </a:lnTo>
                  <a:lnTo>
                    <a:pt x="0" y="0"/>
                  </a:lnTo>
                  <a:lnTo>
                    <a:pt x="0" y="673608"/>
                  </a:lnTo>
                  <a:lnTo>
                    <a:pt x="182880" y="673608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FF6600"/>
                </a:solidFill>
                <a:latin typeface="Calibri" panose="020F0502020204030204"/>
              </a:endParaRPr>
            </a:p>
          </p:txBody>
        </p:sp>
        <p:sp>
          <p:nvSpPr>
            <p:cNvPr id="95" name="object 13">
              <a:extLst>
                <a:ext uri="{FF2B5EF4-FFF2-40B4-BE49-F238E27FC236}">
                  <a16:creationId xmlns:a16="http://schemas.microsoft.com/office/drawing/2014/main" xmlns="" id="{5E8D0B9C-015B-4DFD-AA92-16B9A417A4C2}"/>
                </a:ext>
              </a:extLst>
            </p:cNvPr>
            <p:cNvSpPr/>
            <p:nvPr/>
          </p:nvSpPr>
          <p:spPr>
            <a:xfrm>
              <a:off x="4961688" y="4179267"/>
              <a:ext cx="252000" cy="449580"/>
            </a:xfrm>
            <a:custGeom>
              <a:avLst/>
              <a:gdLst/>
              <a:ahLst/>
              <a:cxnLst/>
              <a:rect l="l" t="t" r="r" b="b"/>
              <a:pathLst>
                <a:path w="184785" h="449579">
                  <a:moveTo>
                    <a:pt x="184404" y="449579"/>
                  </a:moveTo>
                  <a:lnTo>
                    <a:pt x="184403" y="0"/>
                  </a:lnTo>
                  <a:lnTo>
                    <a:pt x="0" y="0"/>
                  </a:lnTo>
                  <a:lnTo>
                    <a:pt x="0" y="449579"/>
                  </a:lnTo>
                  <a:lnTo>
                    <a:pt x="184404" y="449579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FF6600"/>
                </a:solidFill>
                <a:latin typeface="Calibri" panose="020F0502020204030204"/>
              </a:endParaRPr>
            </a:p>
          </p:txBody>
        </p:sp>
        <p:sp>
          <p:nvSpPr>
            <p:cNvPr id="96" name="object 14">
              <a:extLst>
                <a:ext uri="{FF2B5EF4-FFF2-40B4-BE49-F238E27FC236}">
                  <a16:creationId xmlns:a16="http://schemas.microsoft.com/office/drawing/2014/main" xmlns="" id="{0A3D0E45-6D67-449D-942D-07D589691E43}"/>
                </a:ext>
              </a:extLst>
            </p:cNvPr>
            <p:cNvSpPr/>
            <p:nvPr/>
          </p:nvSpPr>
          <p:spPr>
            <a:xfrm>
              <a:off x="5420412" y="4179267"/>
              <a:ext cx="252000" cy="449580"/>
            </a:xfrm>
            <a:custGeom>
              <a:avLst/>
              <a:gdLst/>
              <a:ahLst/>
              <a:cxnLst/>
              <a:rect l="l" t="t" r="r" b="b"/>
              <a:pathLst>
                <a:path w="182879" h="449579">
                  <a:moveTo>
                    <a:pt x="182879" y="449579"/>
                  </a:moveTo>
                  <a:lnTo>
                    <a:pt x="182879" y="0"/>
                  </a:lnTo>
                  <a:lnTo>
                    <a:pt x="0" y="0"/>
                  </a:lnTo>
                  <a:lnTo>
                    <a:pt x="0" y="449579"/>
                  </a:lnTo>
                  <a:lnTo>
                    <a:pt x="182879" y="449579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FF6600"/>
                </a:solidFill>
                <a:latin typeface="Calibri" panose="020F0502020204030204"/>
              </a:endParaRPr>
            </a:p>
          </p:txBody>
        </p:sp>
        <p:sp>
          <p:nvSpPr>
            <p:cNvPr id="97" name="object 15">
              <a:extLst>
                <a:ext uri="{FF2B5EF4-FFF2-40B4-BE49-F238E27FC236}">
                  <a16:creationId xmlns:a16="http://schemas.microsoft.com/office/drawing/2014/main" xmlns="" id="{BFE3781A-9F96-4279-93FD-0ECA71AB6521}"/>
                </a:ext>
              </a:extLst>
            </p:cNvPr>
            <p:cNvSpPr/>
            <p:nvPr/>
          </p:nvSpPr>
          <p:spPr>
            <a:xfrm>
              <a:off x="5879136" y="4292043"/>
              <a:ext cx="252000" cy="337185"/>
            </a:xfrm>
            <a:custGeom>
              <a:avLst/>
              <a:gdLst/>
              <a:ahLst/>
              <a:cxnLst/>
              <a:rect l="l" t="t" r="r" b="b"/>
              <a:pathLst>
                <a:path w="182879" h="337185">
                  <a:moveTo>
                    <a:pt x="182879" y="336803"/>
                  </a:moveTo>
                  <a:lnTo>
                    <a:pt x="182879" y="0"/>
                  </a:lnTo>
                  <a:lnTo>
                    <a:pt x="0" y="0"/>
                  </a:lnTo>
                  <a:lnTo>
                    <a:pt x="0" y="336803"/>
                  </a:lnTo>
                  <a:lnTo>
                    <a:pt x="182879" y="336803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FF6600"/>
                </a:solidFill>
                <a:latin typeface="Calibri" panose="020F0502020204030204"/>
              </a:endParaRPr>
            </a:p>
          </p:txBody>
        </p:sp>
        <p:sp>
          <p:nvSpPr>
            <p:cNvPr id="98" name="object 16">
              <a:extLst>
                <a:ext uri="{FF2B5EF4-FFF2-40B4-BE49-F238E27FC236}">
                  <a16:creationId xmlns:a16="http://schemas.microsoft.com/office/drawing/2014/main" xmlns="" id="{5F4471A6-BDD1-4256-B6CD-9BEF7FCADC37}"/>
                </a:ext>
              </a:extLst>
            </p:cNvPr>
            <p:cNvSpPr/>
            <p:nvPr/>
          </p:nvSpPr>
          <p:spPr>
            <a:xfrm>
              <a:off x="6336336" y="4404819"/>
              <a:ext cx="252000" cy="224154"/>
            </a:xfrm>
            <a:custGeom>
              <a:avLst/>
              <a:gdLst/>
              <a:ahLst/>
              <a:cxnLst/>
              <a:rect l="l" t="t" r="r" b="b"/>
              <a:pathLst>
                <a:path w="184784" h="224154">
                  <a:moveTo>
                    <a:pt x="184403" y="224027"/>
                  </a:moveTo>
                  <a:lnTo>
                    <a:pt x="184403" y="0"/>
                  </a:lnTo>
                  <a:lnTo>
                    <a:pt x="0" y="0"/>
                  </a:lnTo>
                  <a:lnTo>
                    <a:pt x="0" y="224027"/>
                  </a:lnTo>
                  <a:lnTo>
                    <a:pt x="184403" y="224027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FF6600"/>
                </a:solidFill>
                <a:latin typeface="Calibri" panose="020F0502020204030204"/>
              </a:endParaRPr>
            </a:p>
          </p:txBody>
        </p:sp>
        <p:sp>
          <p:nvSpPr>
            <p:cNvPr id="99" name="object 17">
              <a:extLst>
                <a:ext uri="{FF2B5EF4-FFF2-40B4-BE49-F238E27FC236}">
                  <a16:creationId xmlns:a16="http://schemas.microsoft.com/office/drawing/2014/main" xmlns="" id="{8BDFAC22-19AC-46FD-929D-164781C067AE}"/>
                </a:ext>
              </a:extLst>
            </p:cNvPr>
            <p:cNvSpPr/>
            <p:nvPr/>
          </p:nvSpPr>
          <p:spPr>
            <a:xfrm>
              <a:off x="6795060" y="4404819"/>
              <a:ext cx="252000" cy="224154"/>
            </a:xfrm>
            <a:custGeom>
              <a:avLst/>
              <a:gdLst/>
              <a:ahLst/>
              <a:cxnLst/>
              <a:rect l="l" t="t" r="r" b="b"/>
              <a:pathLst>
                <a:path w="182879" h="224154">
                  <a:moveTo>
                    <a:pt x="182879" y="224027"/>
                  </a:moveTo>
                  <a:lnTo>
                    <a:pt x="182879" y="0"/>
                  </a:lnTo>
                  <a:lnTo>
                    <a:pt x="0" y="0"/>
                  </a:lnTo>
                  <a:lnTo>
                    <a:pt x="0" y="224027"/>
                  </a:lnTo>
                  <a:lnTo>
                    <a:pt x="182879" y="224027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FF6600"/>
                </a:solidFill>
                <a:latin typeface="Calibri" panose="020F0502020204030204"/>
              </a:endParaRPr>
            </a:p>
          </p:txBody>
        </p:sp>
        <p:sp>
          <p:nvSpPr>
            <p:cNvPr id="100" name="object 18">
              <a:extLst>
                <a:ext uri="{FF2B5EF4-FFF2-40B4-BE49-F238E27FC236}">
                  <a16:creationId xmlns:a16="http://schemas.microsoft.com/office/drawing/2014/main" xmlns="" id="{C96EBC39-C93E-470A-995E-505583461CE5}"/>
                </a:ext>
              </a:extLst>
            </p:cNvPr>
            <p:cNvSpPr/>
            <p:nvPr/>
          </p:nvSpPr>
          <p:spPr>
            <a:xfrm>
              <a:off x="7253784" y="4404819"/>
              <a:ext cx="252000" cy="224154"/>
            </a:xfrm>
            <a:custGeom>
              <a:avLst/>
              <a:gdLst/>
              <a:ahLst/>
              <a:cxnLst/>
              <a:rect l="l" t="t" r="r" b="b"/>
              <a:pathLst>
                <a:path w="182879" h="224154">
                  <a:moveTo>
                    <a:pt x="182879" y="224027"/>
                  </a:moveTo>
                  <a:lnTo>
                    <a:pt x="182879" y="0"/>
                  </a:lnTo>
                  <a:lnTo>
                    <a:pt x="0" y="0"/>
                  </a:lnTo>
                  <a:lnTo>
                    <a:pt x="0" y="224027"/>
                  </a:lnTo>
                  <a:lnTo>
                    <a:pt x="182879" y="224027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FF6600"/>
                </a:solidFill>
                <a:latin typeface="Calibri" panose="020F0502020204030204"/>
              </a:endParaRPr>
            </a:p>
          </p:txBody>
        </p:sp>
        <p:sp>
          <p:nvSpPr>
            <p:cNvPr id="101" name="object 19">
              <a:extLst>
                <a:ext uri="{FF2B5EF4-FFF2-40B4-BE49-F238E27FC236}">
                  <a16:creationId xmlns:a16="http://schemas.microsoft.com/office/drawing/2014/main" xmlns="" id="{CA4AAAE1-9D76-4991-90E8-13ECF74E916E}"/>
                </a:ext>
              </a:extLst>
            </p:cNvPr>
            <p:cNvSpPr/>
            <p:nvPr/>
          </p:nvSpPr>
          <p:spPr>
            <a:xfrm>
              <a:off x="7712509" y="4404819"/>
              <a:ext cx="252000" cy="224154"/>
            </a:xfrm>
            <a:custGeom>
              <a:avLst/>
              <a:gdLst/>
              <a:ahLst/>
              <a:cxnLst/>
              <a:rect l="l" t="t" r="r" b="b"/>
              <a:pathLst>
                <a:path w="182879" h="224154">
                  <a:moveTo>
                    <a:pt x="182879" y="224027"/>
                  </a:moveTo>
                  <a:lnTo>
                    <a:pt x="182879" y="0"/>
                  </a:lnTo>
                  <a:lnTo>
                    <a:pt x="0" y="0"/>
                  </a:lnTo>
                  <a:lnTo>
                    <a:pt x="0" y="224027"/>
                  </a:lnTo>
                  <a:lnTo>
                    <a:pt x="182879" y="224027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FF6600"/>
                </a:solidFill>
                <a:latin typeface="Calibri" panose="020F0502020204030204"/>
              </a:endParaRPr>
            </a:p>
          </p:txBody>
        </p:sp>
        <p:sp>
          <p:nvSpPr>
            <p:cNvPr id="102" name="object 20">
              <a:extLst>
                <a:ext uri="{FF2B5EF4-FFF2-40B4-BE49-F238E27FC236}">
                  <a16:creationId xmlns:a16="http://schemas.microsoft.com/office/drawing/2014/main" xmlns="" id="{870D99A5-E023-4F39-A743-146665EF169B}"/>
                </a:ext>
              </a:extLst>
            </p:cNvPr>
            <p:cNvSpPr/>
            <p:nvPr/>
          </p:nvSpPr>
          <p:spPr>
            <a:xfrm rot="10800000" flipH="1">
              <a:off x="1183172" y="1837370"/>
              <a:ext cx="0" cy="2772000"/>
            </a:xfrm>
            <a:custGeom>
              <a:avLst/>
              <a:gdLst/>
              <a:ahLst/>
              <a:cxnLst/>
              <a:rect l="l" t="t" r="r" b="b"/>
              <a:pathLst>
                <a:path h="3369945">
                  <a:moveTo>
                    <a:pt x="0" y="3369576"/>
                  </a:moveTo>
                  <a:lnTo>
                    <a:pt x="0" y="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03" name="object 21">
              <a:extLst>
                <a:ext uri="{FF2B5EF4-FFF2-40B4-BE49-F238E27FC236}">
                  <a16:creationId xmlns:a16="http://schemas.microsoft.com/office/drawing/2014/main" xmlns="" id="{C55B2E02-3058-4C49-B5F3-9B90D678B39F}"/>
                </a:ext>
              </a:extLst>
            </p:cNvPr>
            <p:cNvSpPr/>
            <p:nvPr/>
          </p:nvSpPr>
          <p:spPr>
            <a:xfrm>
              <a:off x="1137452" y="4628847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19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04" name="object 22">
              <a:extLst>
                <a:ext uri="{FF2B5EF4-FFF2-40B4-BE49-F238E27FC236}">
                  <a16:creationId xmlns:a16="http://schemas.microsoft.com/office/drawing/2014/main" xmlns="" id="{34409461-41FE-4A32-A55E-96FCF850D38C}"/>
                </a:ext>
              </a:extLst>
            </p:cNvPr>
            <p:cNvSpPr/>
            <p:nvPr/>
          </p:nvSpPr>
          <p:spPr>
            <a:xfrm>
              <a:off x="1137452" y="4068015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19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05" name="object 23">
              <a:extLst>
                <a:ext uri="{FF2B5EF4-FFF2-40B4-BE49-F238E27FC236}">
                  <a16:creationId xmlns:a16="http://schemas.microsoft.com/office/drawing/2014/main" xmlns="" id="{AD05C265-3C14-49B6-AB83-DE5385C42B20}"/>
                </a:ext>
              </a:extLst>
            </p:cNvPr>
            <p:cNvSpPr/>
            <p:nvPr/>
          </p:nvSpPr>
          <p:spPr>
            <a:xfrm>
              <a:off x="1137452" y="3505659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19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06" name="object 24">
              <a:extLst>
                <a:ext uri="{FF2B5EF4-FFF2-40B4-BE49-F238E27FC236}">
                  <a16:creationId xmlns:a16="http://schemas.microsoft.com/office/drawing/2014/main" xmlns="" id="{8B103717-523D-4B80-B3C0-0B41D2EEA9AE}"/>
                </a:ext>
              </a:extLst>
            </p:cNvPr>
            <p:cNvSpPr/>
            <p:nvPr/>
          </p:nvSpPr>
          <p:spPr>
            <a:xfrm>
              <a:off x="1137452" y="2943303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19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07" name="object 25">
              <a:extLst>
                <a:ext uri="{FF2B5EF4-FFF2-40B4-BE49-F238E27FC236}">
                  <a16:creationId xmlns:a16="http://schemas.microsoft.com/office/drawing/2014/main" xmlns="" id="{5A35AE88-6243-408E-BACA-16AAA245E861}"/>
                </a:ext>
              </a:extLst>
            </p:cNvPr>
            <p:cNvSpPr/>
            <p:nvPr/>
          </p:nvSpPr>
          <p:spPr>
            <a:xfrm>
              <a:off x="1137452" y="2382471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19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08" name="object 26">
              <a:extLst>
                <a:ext uri="{FF2B5EF4-FFF2-40B4-BE49-F238E27FC236}">
                  <a16:creationId xmlns:a16="http://schemas.microsoft.com/office/drawing/2014/main" xmlns="" id="{28E6CF27-83E5-4E64-9C05-90667CD47966}"/>
                </a:ext>
              </a:extLst>
            </p:cNvPr>
            <p:cNvSpPr/>
            <p:nvPr/>
          </p:nvSpPr>
          <p:spPr>
            <a:xfrm>
              <a:off x="1137452" y="1820115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19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09" name="object 28">
              <a:extLst>
                <a:ext uri="{FF2B5EF4-FFF2-40B4-BE49-F238E27FC236}">
                  <a16:creationId xmlns:a16="http://schemas.microsoft.com/office/drawing/2014/main" xmlns="" id="{E2F1299C-210E-426D-A5DE-BC09271737DB}"/>
                </a:ext>
              </a:extLst>
            </p:cNvPr>
            <p:cNvSpPr/>
            <p:nvPr/>
          </p:nvSpPr>
          <p:spPr>
            <a:xfrm>
              <a:off x="1183172" y="4628860"/>
              <a:ext cx="6875145" cy="0"/>
            </a:xfrm>
            <a:custGeom>
              <a:avLst/>
              <a:gdLst/>
              <a:ahLst/>
              <a:cxnLst/>
              <a:rect l="l" t="t" r="r" b="b"/>
              <a:pathLst>
                <a:path w="6875145">
                  <a:moveTo>
                    <a:pt x="0" y="0"/>
                  </a:moveTo>
                  <a:lnTo>
                    <a:pt x="6874776" y="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10" name="object 29">
              <a:extLst>
                <a:ext uri="{FF2B5EF4-FFF2-40B4-BE49-F238E27FC236}">
                  <a16:creationId xmlns:a16="http://schemas.microsoft.com/office/drawing/2014/main" xmlns="" id="{4DD09247-0A58-418D-A187-AF608888EF1A}"/>
                </a:ext>
              </a:extLst>
            </p:cNvPr>
            <p:cNvSpPr/>
            <p:nvPr/>
          </p:nvSpPr>
          <p:spPr>
            <a:xfrm>
              <a:off x="1183172" y="4628860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0"/>
                  </a:moveTo>
                  <a:lnTo>
                    <a:pt x="0" y="4572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11" name="object 30">
              <a:extLst>
                <a:ext uri="{FF2B5EF4-FFF2-40B4-BE49-F238E27FC236}">
                  <a16:creationId xmlns:a16="http://schemas.microsoft.com/office/drawing/2014/main" xmlns="" id="{FAA2C28E-1269-47E4-B891-3DF41EC334BC}"/>
                </a:ext>
              </a:extLst>
            </p:cNvPr>
            <p:cNvSpPr/>
            <p:nvPr/>
          </p:nvSpPr>
          <p:spPr>
            <a:xfrm>
              <a:off x="1641896" y="4628860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0"/>
                  </a:moveTo>
                  <a:lnTo>
                    <a:pt x="0" y="4572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12" name="object 31">
              <a:extLst>
                <a:ext uri="{FF2B5EF4-FFF2-40B4-BE49-F238E27FC236}">
                  <a16:creationId xmlns:a16="http://schemas.microsoft.com/office/drawing/2014/main" xmlns="" id="{334DB0C5-D32B-4C9A-B210-19CBB0352794}"/>
                </a:ext>
              </a:extLst>
            </p:cNvPr>
            <p:cNvSpPr/>
            <p:nvPr/>
          </p:nvSpPr>
          <p:spPr>
            <a:xfrm>
              <a:off x="2100620" y="4628860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0"/>
                  </a:moveTo>
                  <a:lnTo>
                    <a:pt x="0" y="4572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13" name="object 32">
              <a:extLst>
                <a:ext uri="{FF2B5EF4-FFF2-40B4-BE49-F238E27FC236}">
                  <a16:creationId xmlns:a16="http://schemas.microsoft.com/office/drawing/2014/main" xmlns="" id="{1840EA9F-DA35-4653-88F1-F84EEEE0F00F}"/>
                </a:ext>
              </a:extLst>
            </p:cNvPr>
            <p:cNvSpPr/>
            <p:nvPr/>
          </p:nvSpPr>
          <p:spPr>
            <a:xfrm>
              <a:off x="2557820" y="4628860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0"/>
                  </a:moveTo>
                  <a:lnTo>
                    <a:pt x="0" y="4572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14" name="object 33">
              <a:extLst>
                <a:ext uri="{FF2B5EF4-FFF2-40B4-BE49-F238E27FC236}">
                  <a16:creationId xmlns:a16="http://schemas.microsoft.com/office/drawing/2014/main" xmlns="" id="{03A2B2E0-ABA8-4E19-BC87-61E2C3254A47}"/>
                </a:ext>
              </a:extLst>
            </p:cNvPr>
            <p:cNvSpPr/>
            <p:nvPr/>
          </p:nvSpPr>
          <p:spPr>
            <a:xfrm>
              <a:off x="3016544" y="4628860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0"/>
                  </a:moveTo>
                  <a:lnTo>
                    <a:pt x="0" y="4572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15" name="object 34">
              <a:extLst>
                <a:ext uri="{FF2B5EF4-FFF2-40B4-BE49-F238E27FC236}">
                  <a16:creationId xmlns:a16="http://schemas.microsoft.com/office/drawing/2014/main" xmlns="" id="{476BAE44-B24D-483D-BB17-DB7C7000FA72}"/>
                </a:ext>
              </a:extLst>
            </p:cNvPr>
            <p:cNvSpPr/>
            <p:nvPr/>
          </p:nvSpPr>
          <p:spPr>
            <a:xfrm>
              <a:off x="3475268" y="4628860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0"/>
                  </a:moveTo>
                  <a:lnTo>
                    <a:pt x="0" y="4572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16" name="object 35">
              <a:extLst>
                <a:ext uri="{FF2B5EF4-FFF2-40B4-BE49-F238E27FC236}">
                  <a16:creationId xmlns:a16="http://schemas.microsoft.com/office/drawing/2014/main" xmlns="" id="{069F2F98-1A94-479E-9C3B-946F93745ED6}"/>
                </a:ext>
              </a:extLst>
            </p:cNvPr>
            <p:cNvSpPr/>
            <p:nvPr/>
          </p:nvSpPr>
          <p:spPr>
            <a:xfrm>
              <a:off x="3933992" y="4628860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0"/>
                  </a:moveTo>
                  <a:lnTo>
                    <a:pt x="0" y="4572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17" name="object 36">
              <a:extLst>
                <a:ext uri="{FF2B5EF4-FFF2-40B4-BE49-F238E27FC236}">
                  <a16:creationId xmlns:a16="http://schemas.microsoft.com/office/drawing/2014/main" xmlns="" id="{0941AC71-3D86-4793-986E-D2F358562402}"/>
                </a:ext>
              </a:extLst>
            </p:cNvPr>
            <p:cNvSpPr/>
            <p:nvPr/>
          </p:nvSpPr>
          <p:spPr>
            <a:xfrm>
              <a:off x="4391192" y="4628860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0"/>
                  </a:moveTo>
                  <a:lnTo>
                    <a:pt x="0" y="4572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18" name="object 37">
              <a:extLst>
                <a:ext uri="{FF2B5EF4-FFF2-40B4-BE49-F238E27FC236}">
                  <a16:creationId xmlns:a16="http://schemas.microsoft.com/office/drawing/2014/main" xmlns="" id="{420BD24B-D969-424B-84E2-9B805A16505D}"/>
                </a:ext>
              </a:extLst>
            </p:cNvPr>
            <p:cNvSpPr/>
            <p:nvPr/>
          </p:nvSpPr>
          <p:spPr>
            <a:xfrm>
              <a:off x="4849916" y="4628860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0"/>
                  </a:moveTo>
                  <a:lnTo>
                    <a:pt x="0" y="4572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19" name="object 38">
              <a:extLst>
                <a:ext uri="{FF2B5EF4-FFF2-40B4-BE49-F238E27FC236}">
                  <a16:creationId xmlns:a16="http://schemas.microsoft.com/office/drawing/2014/main" xmlns="" id="{056CC30C-3004-4224-8C6F-2B7FF7D1B7E2}"/>
                </a:ext>
              </a:extLst>
            </p:cNvPr>
            <p:cNvSpPr/>
            <p:nvPr/>
          </p:nvSpPr>
          <p:spPr>
            <a:xfrm>
              <a:off x="5308640" y="4628860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0"/>
                  </a:moveTo>
                  <a:lnTo>
                    <a:pt x="0" y="4572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20" name="object 39">
              <a:extLst>
                <a:ext uri="{FF2B5EF4-FFF2-40B4-BE49-F238E27FC236}">
                  <a16:creationId xmlns:a16="http://schemas.microsoft.com/office/drawing/2014/main" xmlns="" id="{EAE23BDD-D67D-4624-8B57-1F1B5D343CEA}"/>
                </a:ext>
              </a:extLst>
            </p:cNvPr>
            <p:cNvSpPr/>
            <p:nvPr/>
          </p:nvSpPr>
          <p:spPr>
            <a:xfrm>
              <a:off x="5765840" y="4628860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0"/>
                  </a:moveTo>
                  <a:lnTo>
                    <a:pt x="0" y="4572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21" name="object 40">
              <a:extLst>
                <a:ext uri="{FF2B5EF4-FFF2-40B4-BE49-F238E27FC236}">
                  <a16:creationId xmlns:a16="http://schemas.microsoft.com/office/drawing/2014/main" xmlns="" id="{EB7F67A4-ADC1-4CC5-B246-708FA506F8B2}"/>
                </a:ext>
              </a:extLst>
            </p:cNvPr>
            <p:cNvSpPr/>
            <p:nvPr/>
          </p:nvSpPr>
          <p:spPr>
            <a:xfrm>
              <a:off x="6224564" y="4628860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0"/>
                  </a:moveTo>
                  <a:lnTo>
                    <a:pt x="0" y="4572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22" name="object 41">
              <a:extLst>
                <a:ext uri="{FF2B5EF4-FFF2-40B4-BE49-F238E27FC236}">
                  <a16:creationId xmlns:a16="http://schemas.microsoft.com/office/drawing/2014/main" xmlns="" id="{470A7224-1906-4BAF-82CA-CE7473792198}"/>
                </a:ext>
              </a:extLst>
            </p:cNvPr>
            <p:cNvSpPr/>
            <p:nvPr/>
          </p:nvSpPr>
          <p:spPr>
            <a:xfrm>
              <a:off x="6683288" y="4628860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0"/>
                  </a:moveTo>
                  <a:lnTo>
                    <a:pt x="0" y="4572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23" name="object 42">
              <a:extLst>
                <a:ext uri="{FF2B5EF4-FFF2-40B4-BE49-F238E27FC236}">
                  <a16:creationId xmlns:a16="http://schemas.microsoft.com/office/drawing/2014/main" xmlns="" id="{B0B256DA-7A20-4DAD-BCEB-D8677E3062CD}"/>
                </a:ext>
              </a:extLst>
            </p:cNvPr>
            <p:cNvSpPr/>
            <p:nvPr/>
          </p:nvSpPr>
          <p:spPr>
            <a:xfrm>
              <a:off x="7142012" y="4628860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0"/>
                  </a:moveTo>
                  <a:lnTo>
                    <a:pt x="0" y="4572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24" name="object 43">
              <a:extLst>
                <a:ext uri="{FF2B5EF4-FFF2-40B4-BE49-F238E27FC236}">
                  <a16:creationId xmlns:a16="http://schemas.microsoft.com/office/drawing/2014/main" xmlns="" id="{BA24501A-FA28-473A-8224-68F75FB00789}"/>
                </a:ext>
              </a:extLst>
            </p:cNvPr>
            <p:cNvSpPr/>
            <p:nvPr/>
          </p:nvSpPr>
          <p:spPr>
            <a:xfrm>
              <a:off x="7599212" y="4628860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0"/>
                  </a:moveTo>
                  <a:lnTo>
                    <a:pt x="0" y="4572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25" name="object 44">
              <a:extLst>
                <a:ext uri="{FF2B5EF4-FFF2-40B4-BE49-F238E27FC236}">
                  <a16:creationId xmlns:a16="http://schemas.microsoft.com/office/drawing/2014/main" xmlns="" id="{3415CD8F-6B6E-4AF9-A40A-ACAFCDE0A373}"/>
                </a:ext>
              </a:extLst>
            </p:cNvPr>
            <p:cNvSpPr/>
            <p:nvPr/>
          </p:nvSpPr>
          <p:spPr>
            <a:xfrm>
              <a:off x="8057936" y="4628860"/>
              <a:ext cx="0" cy="45720"/>
            </a:xfrm>
            <a:custGeom>
              <a:avLst/>
              <a:gdLst/>
              <a:ahLst/>
              <a:cxnLst/>
              <a:rect l="l" t="t" r="r" b="b"/>
              <a:pathLst>
                <a:path h="45720">
                  <a:moveTo>
                    <a:pt x="0" y="0"/>
                  </a:moveTo>
                  <a:lnTo>
                    <a:pt x="0" y="45720"/>
                  </a:lnTo>
                </a:path>
              </a:pathLst>
            </a:custGeom>
            <a:ln w="18288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defRPr/>
              </a:pPr>
              <a:endParaRPr sz="1350">
                <a:solidFill>
                  <a:srgbClr val="DCDEE0">
                    <a:lumMod val="1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26" name="object 45">
              <a:extLst>
                <a:ext uri="{FF2B5EF4-FFF2-40B4-BE49-F238E27FC236}">
                  <a16:creationId xmlns:a16="http://schemas.microsoft.com/office/drawing/2014/main" xmlns="" id="{03AF54B0-1DDC-497E-897C-1176CC5DFDBA}"/>
                </a:ext>
              </a:extLst>
            </p:cNvPr>
            <p:cNvSpPr txBox="1"/>
            <p:nvPr/>
          </p:nvSpPr>
          <p:spPr>
            <a:xfrm>
              <a:off x="1314617" y="1933388"/>
              <a:ext cx="196215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b="1" dirty="0">
                  <a:solidFill>
                    <a:srgbClr val="FFFFFF"/>
                  </a:solidFill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127" name="object 46">
              <a:extLst>
                <a:ext uri="{FF2B5EF4-FFF2-40B4-BE49-F238E27FC236}">
                  <a16:creationId xmlns:a16="http://schemas.microsoft.com/office/drawing/2014/main" xmlns="" id="{51582441-689B-4817-8C27-3B1A6D3A52CD}"/>
                </a:ext>
              </a:extLst>
            </p:cNvPr>
            <p:cNvSpPr txBox="1"/>
            <p:nvPr/>
          </p:nvSpPr>
          <p:spPr>
            <a:xfrm>
              <a:off x="1772701" y="3169350"/>
              <a:ext cx="196215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b="1" dirty="0">
                  <a:solidFill>
                    <a:srgbClr val="FFFFFF"/>
                  </a:solidFill>
                  <a:latin typeface="Arial"/>
                  <a:cs typeface="Arial"/>
                </a:rPr>
                <a:t>13</a:t>
              </a:r>
            </a:p>
          </p:txBody>
        </p:sp>
        <p:sp>
          <p:nvSpPr>
            <p:cNvPr id="128" name="object 47">
              <a:extLst>
                <a:ext uri="{FF2B5EF4-FFF2-40B4-BE49-F238E27FC236}">
                  <a16:creationId xmlns:a16="http://schemas.microsoft.com/office/drawing/2014/main" xmlns="" id="{AD4EBA02-979D-4393-97E7-DA14C3BD4C8B}"/>
                </a:ext>
              </a:extLst>
            </p:cNvPr>
            <p:cNvSpPr txBox="1"/>
            <p:nvPr/>
          </p:nvSpPr>
          <p:spPr>
            <a:xfrm>
              <a:off x="2273839" y="3843598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b="1" dirty="0">
                  <a:solidFill>
                    <a:srgbClr val="FFFFFF"/>
                  </a:solidFill>
                  <a:latin typeface="Arial"/>
                  <a:cs typeface="Arial"/>
                </a:rPr>
                <a:t>7</a:t>
              </a:r>
              <a:endParaRPr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29" name="object 48">
              <a:extLst>
                <a:ext uri="{FF2B5EF4-FFF2-40B4-BE49-F238E27FC236}">
                  <a16:creationId xmlns:a16="http://schemas.microsoft.com/office/drawing/2014/main" xmlns="" id="{F46DEC61-F6E4-4544-AB79-084EC193B544}"/>
                </a:ext>
              </a:extLst>
            </p:cNvPr>
            <p:cNvSpPr txBox="1"/>
            <p:nvPr/>
          </p:nvSpPr>
          <p:spPr>
            <a:xfrm>
              <a:off x="2732303" y="3618931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b="1" dirty="0">
                  <a:solidFill>
                    <a:srgbClr val="FFFFFF"/>
                  </a:solidFill>
                  <a:latin typeface="Arial"/>
                  <a:cs typeface="Arial"/>
                </a:rPr>
                <a:t>9</a:t>
              </a:r>
              <a:endParaRPr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0" name="object 49">
              <a:extLst>
                <a:ext uri="{FF2B5EF4-FFF2-40B4-BE49-F238E27FC236}">
                  <a16:creationId xmlns:a16="http://schemas.microsoft.com/office/drawing/2014/main" xmlns="" id="{57A3D358-F7FA-4ECA-9568-CC0284192D41}"/>
                </a:ext>
              </a:extLst>
            </p:cNvPr>
            <p:cNvSpPr txBox="1"/>
            <p:nvPr/>
          </p:nvSpPr>
          <p:spPr>
            <a:xfrm>
              <a:off x="3147975" y="3506414"/>
              <a:ext cx="196215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b="1" dirty="0">
                  <a:solidFill>
                    <a:srgbClr val="FFFFFF"/>
                  </a:solidFill>
                  <a:latin typeface="Arial"/>
                  <a:cs typeface="Arial"/>
                </a:rPr>
                <a:t>10</a:t>
              </a:r>
              <a:endParaRPr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1" name="object 50">
              <a:extLst>
                <a:ext uri="{FF2B5EF4-FFF2-40B4-BE49-F238E27FC236}">
                  <a16:creationId xmlns:a16="http://schemas.microsoft.com/office/drawing/2014/main" xmlns="" id="{3F9EB0ED-1433-4F2E-AE72-BDE72E6112E9}"/>
                </a:ext>
              </a:extLst>
            </p:cNvPr>
            <p:cNvSpPr txBox="1"/>
            <p:nvPr/>
          </p:nvSpPr>
          <p:spPr>
            <a:xfrm>
              <a:off x="3649111" y="4068510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b="1" dirty="0">
                  <a:solidFill>
                    <a:srgbClr val="FFFFFF"/>
                  </a:solidFill>
                  <a:latin typeface="Arial"/>
                  <a:cs typeface="Arial"/>
                </a:rPr>
                <a:t>5</a:t>
              </a:r>
              <a:endParaRPr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2" name="object 51">
              <a:extLst>
                <a:ext uri="{FF2B5EF4-FFF2-40B4-BE49-F238E27FC236}">
                  <a16:creationId xmlns:a16="http://schemas.microsoft.com/office/drawing/2014/main" xmlns="" id="{D49B1AB6-B8EA-4748-A1FF-D18C557DE086}"/>
                </a:ext>
              </a:extLst>
            </p:cNvPr>
            <p:cNvSpPr txBox="1"/>
            <p:nvPr/>
          </p:nvSpPr>
          <p:spPr>
            <a:xfrm>
              <a:off x="4107453" y="3955994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b="1" dirty="0">
                  <a:solidFill>
                    <a:srgbClr val="FFFFFF"/>
                  </a:solidFill>
                  <a:latin typeface="Arial"/>
                  <a:cs typeface="Arial"/>
                </a:rPr>
                <a:t>6</a:t>
              </a:r>
              <a:endParaRPr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3" name="object 52">
              <a:extLst>
                <a:ext uri="{FF2B5EF4-FFF2-40B4-BE49-F238E27FC236}">
                  <a16:creationId xmlns:a16="http://schemas.microsoft.com/office/drawing/2014/main" xmlns="" id="{A7AE994E-DFFD-4DFF-9EB2-EE015FEC9036}"/>
                </a:ext>
              </a:extLst>
            </p:cNvPr>
            <p:cNvSpPr txBox="1"/>
            <p:nvPr/>
          </p:nvSpPr>
          <p:spPr>
            <a:xfrm>
              <a:off x="4565880" y="3955994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b="1" dirty="0">
                  <a:solidFill>
                    <a:srgbClr val="FFFFFF"/>
                  </a:solidFill>
                  <a:latin typeface="Arial"/>
                  <a:cs typeface="Arial"/>
                </a:rPr>
                <a:t>6</a:t>
              </a:r>
              <a:endParaRPr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4" name="object 53">
              <a:extLst>
                <a:ext uri="{FF2B5EF4-FFF2-40B4-BE49-F238E27FC236}">
                  <a16:creationId xmlns:a16="http://schemas.microsoft.com/office/drawing/2014/main" xmlns="" id="{D7453AAB-7FEF-45AF-824F-501A19418E80}"/>
                </a:ext>
              </a:extLst>
            </p:cNvPr>
            <p:cNvSpPr txBox="1"/>
            <p:nvPr/>
          </p:nvSpPr>
          <p:spPr>
            <a:xfrm>
              <a:off x="5024045" y="4180361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b="1" dirty="0">
                  <a:solidFill>
                    <a:srgbClr val="FFFFFF"/>
                  </a:solidFill>
                  <a:latin typeface="Arial"/>
                  <a:cs typeface="Arial"/>
                </a:rPr>
                <a:t>4</a:t>
              </a:r>
              <a:endParaRPr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5" name="object 54">
              <a:extLst>
                <a:ext uri="{FF2B5EF4-FFF2-40B4-BE49-F238E27FC236}">
                  <a16:creationId xmlns:a16="http://schemas.microsoft.com/office/drawing/2014/main" xmlns="" id="{D3CB6AF4-A39C-46B2-951B-18C3B594C496}"/>
                </a:ext>
              </a:extLst>
            </p:cNvPr>
            <p:cNvSpPr txBox="1"/>
            <p:nvPr/>
          </p:nvSpPr>
          <p:spPr>
            <a:xfrm>
              <a:off x="5482473" y="4180361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b="1" dirty="0">
                  <a:solidFill>
                    <a:srgbClr val="FFFFFF"/>
                  </a:solidFill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136" name="object 55">
              <a:extLst>
                <a:ext uri="{FF2B5EF4-FFF2-40B4-BE49-F238E27FC236}">
                  <a16:creationId xmlns:a16="http://schemas.microsoft.com/office/drawing/2014/main" xmlns="" id="{6FA14E44-BD1A-4077-ACB2-DC03B251CAFE}"/>
                </a:ext>
              </a:extLst>
            </p:cNvPr>
            <p:cNvSpPr txBox="1"/>
            <p:nvPr/>
          </p:nvSpPr>
          <p:spPr>
            <a:xfrm>
              <a:off x="5940858" y="4293186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b="1" dirty="0">
                  <a:solidFill>
                    <a:srgbClr val="FFFFFF"/>
                  </a:solidFill>
                  <a:latin typeface="Arial"/>
                  <a:cs typeface="Arial"/>
                </a:rPr>
                <a:t>3</a:t>
              </a:r>
              <a:endParaRPr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7" name="object 56">
              <a:extLst>
                <a:ext uri="{FF2B5EF4-FFF2-40B4-BE49-F238E27FC236}">
                  <a16:creationId xmlns:a16="http://schemas.microsoft.com/office/drawing/2014/main" xmlns="" id="{D4B92A15-AFD0-40E0-9378-8881DDD1E0F9}"/>
                </a:ext>
              </a:extLst>
            </p:cNvPr>
            <p:cNvSpPr txBox="1"/>
            <p:nvPr/>
          </p:nvSpPr>
          <p:spPr>
            <a:xfrm>
              <a:off x="6399322" y="4405580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b="1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8" name="object 57">
              <a:extLst>
                <a:ext uri="{FF2B5EF4-FFF2-40B4-BE49-F238E27FC236}">
                  <a16:creationId xmlns:a16="http://schemas.microsoft.com/office/drawing/2014/main" xmlns="" id="{6C621937-0241-4B66-BB8F-B96856261330}"/>
                </a:ext>
              </a:extLst>
            </p:cNvPr>
            <p:cNvSpPr txBox="1"/>
            <p:nvPr/>
          </p:nvSpPr>
          <p:spPr>
            <a:xfrm>
              <a:off x="6857521" y="4405580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b="1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9" name="object 58">
              <a:extLst>
                <a:ext uri="{FF2B5EF4-FFF2-40B4-BE49-F238E27FC236}">
                  <a16:creationId xmlns:a16="http://schemas.microsoft.com/office/drawing/2014/main" xmlns="" id="{CF67CC96-615E-4CA1-B2F1-13F85A1BD882}"/>
                </a:ext>
              </a:extLst>
            </p:cNvPr>
            <p:cNvSpPr txBox="1"/>
            <p:nvPr/>
          </p:nvSpPr>
          <p:spPr>
            <a:xfrm>
              <a:off x="7315718" y="4405580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b="1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40" name="object 59">
              <a:extLst>
                <a:ext uri="{FF2B5EF4-FFF2-40B4-BE49-F238E27FC236}">
                  <a16:creationId xmlns:a16="http://schemas.microsoft.com/office/drawing/2014/main" xmlns="" id="{DBC852CA-334E-4105-8370-D4B2D20C13A4}"/>
                </a:ext>
              </a:extLst>
            </p:cNvPr>
            <p:cNvSpPr txBox="1"/>
            <p:nvPr/>
          </p:nvSpPr>
          <p:spPr>
            <a:xfrm>
              <a:off x="7773917" y="4405580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b="1" dirty="0">
                  <a:solidFill>
                    <a:srgbClr val="FFFFFF"/>
                  </a:solidFill>
                  <a:latin typeface="Arial"/>
                  <a:cs typeface="Arial"/>
                </a:rPr>
                <a:t>2</a:t>
              </a:r>
              <a:endParaRPr sz="9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41" name="object 60">
              <a:extLst>
                <a:ext uri="{FF2B5EF4-FFF2-40B4-BE49-F238E27FC236}">
                  <a16:creationId xmlns:a16="http://schemas.microsoft.com/office/drawing/2014/main" xmlns="" id="{B6BE8CB7-1A6B-4E7E-888E-9E3F9C7C9E2F}"/>
                </a:ext>
              </a:extLst>
            </p:cNvPr>
            <p:cNvSpPr txBox="1"/>
            <p:nvPr/>
          </p:nvSpPr>
          <p:spPr>
            <a:xfrm>
              <a:off x="955291" y="4514644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0</a:t>
              </a:r>
              <a:endParaRPr sz="900">
                <a:solidFill>
                  <a:srgbClr val="DCDEE0">
                    <a:lumMod val="10000"/>
                  </a:srgbClr>
                </a:solidFill>
                <a:latin typeface="Arial"/>
                <a:cs typeface="Arial"/>
              </a:endParaRPr>
            </a:p>
          </p:txBody>
        </p:sp>
        <p:sp>
          <p:nvSpPr>
            <p:cNvPr id="142" name="object 61">
              <a:extLst>
                <a:ext uri="{FF2B5EF4-FFF2-40B4-BE49-F238E27FC236}">
                  <a16:creationId xmlns:a16="http://schemas.microsoft.com/office/drawing/2014/main" xmlns="" id="{7E3A1786-9046-42B0-A42D-C9CD3C793908}"/>
                </a:ext>
              </a:extLst>
            </p:cNvPr>
            <p:cNvSpPr txBox="1"/>
            <p:nvPr/>
          </p:nvSpPr>
          <p:spPr>
            <a:xfrm>
              <a:off x="955291" y="3952943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5</a:t>
              </a:r>
              <a:endParaRPr sz="900">
                <a:solidFill>
                  <a:srgbClr val="DCDEE0">
                    <a:lumMod val="10000"/>
                  </a:srgbClr>
                </a:solidFill>
                <a:latin typeface="Arial"/>
                <a:cs typeface="Arial"/>
              </a:endParaRPr>
            </a:p>
          </p:txBody>
        </p:sp>
        <p:sp>
          <p:nvSpPr>
            <p:cNvPr id="143" name="object 62">
              <a:extLst>
                <a:ext uri="{FF2B5EF4-FFF2-40B4-BE49-F238E27FC236}">
                  <a16:creationId xmlns:a16="http://schemas.microsoft.com/office/drawing/2014/main" xmlns="" id="{937FC495-777D-4362-A102-83B1B1932832}"/>
                </a:ext>
              </a:extLst>
            </p:cNvPr>
            <p:cNvSpPr txBox="1"/>
            <p:nvPr/>
          </p:nvSpPr>
          <p:spPr>
            <a:xfrm>
              <a:off x="870556" y="3390846"/>
              <a:ext cx="196215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10</a:t>
              </a:r>
              <a:endParaRPr sz="900">
                <a:solidFill>
                  <a:srgbClr val="DCDEE0">
                    <a:lumMod val="10000"/>
                  </a:srgbClr>
                </a:solidFill>
                <a:latin typeface="Arial"/>
                <a:cs typeface="Arial"/>
              </a:endParaRPr>
            </a:p>
          </p:txBody>
        </p:sp>
        <p:sp>
          <p:nvSpPr>
            <p:cNvPr id="144" name="object 63">
              <a:extLst>
                <a:ext uri="{FF2B5EF4-FFF2-40B4-BE49-F238E27FC236}">
                  <a16:creationId xmlns:a16="http://schemas.microsoft.com/office/drawing/2014/main" xmlns="" id="{5F2C76A4-144D-462F-A279-697EDA34F287}"/>
                </a:ext>
              </a:extLst>
            </p:cNvPr>
            <p:cNvSpPr txBox="1"/>
            <p:nvPr/>
          </p:nvSpPr>
          <p:spPr>
            <a:xfrm>
              <a:off x="870556" y="2829130"/>
              <a:ext cx="196215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15</a:t>
              </a:r>
              <a:endParaRPr sz="900">
                <a:solidFill>
                  <a:srgbClr val="DCDEE0">
                    <a:lumMod val="10000"/>
                  </a:srgbClr>
                </a:solidFill>
                <a:latin typeface="Arial"/>
                <a:cs typeface="Arial"/>
              </a:endParaRPr>
            </a:p>
          </p:txBody>
        </p:sp>
        <p:sp>
          <p:nvSpPr>
            <p:cNvPr id="145" name="object 64">
              <a:extLst>
                <a:ext uri="{FF2B5EF4-FFF2-40B4-BE49-F238E27FC236}">
                  <a16:creationId xmlns:a16="http://schemas.microsoft.com/office/drawing/2014/main" xmlns="" id="{DDFC668F-DF30-4180-A897-6B39B6D08F66}"/>
                </a:ext>
              </a:extLst>
            </p:cNvPr>
            <p:cNvSpPr txBox="1"/>
            <p:nvPr/>
          </p:nvSpPr>
          <p:spPr>
            <a:xfrm>
              <a:off x="870556" y="2267033"/>
              <a:ext cx="196215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20</a:t>
              </a:r>
              <a:endParaRPr sz="900">
                <a:solidFill>
                  <a:srgbClr val="DCDEE0">
                    <a:lumMod val="10000"/>
                  </a:srgbClr>
                </a:solidFill>
                <a:latin typeface="Arial"/>
                <a:cs typeface="Arial"/>
              </a:endParaRPr>
            </a:p>
          </p:txBody>
        </p:sp>
        <p:sp>
          <p:nvSpPr>
            <p:cNvPr id="146" name="object 65">
              <a:extLst>
                <a:ext uri="{FF2B5EF4-FFF2-40B4-BE49-F238E27FC236}">
                  <a16:creationId xmlns:a16="http://schemas.microsoft.com/office/drawing/2014/main" xmlns="" id="{8CE949BB-B508-4FFB-A8E2-314E831083FF}"/>
                </a:ext>
              </a:extLst>
            </p:cNvPr>
            <p:cNvSpPr txBox="1"/>
            <p:nvPr/>
          </p:nvSpPr>
          <p:spPr>
            <a:xfrm>
              <a:off x="870556" y="1705317"/>
              <a:ext cx="196215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25</a:t>
              </a:r>
              <a:endParaRPr sz="900">
                <a:solidFill>
                  <a:srgbClr val="DCDEE0">
                    <a:lumMod val="10000"/>
                  </a:srgbClr>
                </a:solidFill>
                <a:latin typeface="Arial"/>
                <a:cs typeface="Arial"/>
              </a:endParaRPr>
            </a:p>
          </p:txBody>
        </p:sp>
        <p:sp>
          <p:nvSpPr>
            <p:cNvPr id="147" name="object 67">
              <a:extLst>
                <a:ext uri="{FF2B5EF4-FFF2-40B4-BE49-F238E27FC236}">
                  <a16:creationId xmlns:a16="http://schemas.microsoft.com/office/drawing/2014/main" xmlns="" id="{29115E27-4DAB-4709-831F-3B4FD9B80FE4}"/>
                </a:ext>
              </a:extLst>
            </p:cNvPr>
            <p:cNvSpPr txBox="1"/>
            <p:nvPr/>
          </p:nvSpPr>
          <p:spPr>
            <a:xfrm>
              <a:off x="1357931" y="4696320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1</a:t>
              </a:r>
              <a:endParaRPr sz="900">
                <a:solidFill>
                  <a:srgbClr val="DCDEE0">
                    <a:lumMod val="10000"/>
                  </a:srgbClr>
                </a:solidFill>
                <a:latin typeface="Arial"/>
                <a:cs typeface="Arial"/>
              </a:endParaRPr>
            </a:p>
          </p:txBody>
        </p:sp>
        <p:sp>
          <p:nvSpPr>
            <p:cNvPr id="148" name="object 68">
              <a:extLst>
                <a:ext uri="{FF2B5EF4-FFF2-40B4-BE49-F238E27FC236}">
                  <a16:creationId xmlns:a16="http://schemas.microsoft.com/office/drawing/2014/main" xmlns="" id="{40C3BE8A-45A6-4B59-803B-38F5BCB0916A}"/>
                </a:ext>
              </a:extLst>
            </p:cNvPr>
            <p:cNvSpPr txBox="1"/>
            <p:nvPr/>
          </p:nvSpPr>
          <p:spPr>
            <a:xfrm>
              <a:off x="1816267" y="4696320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2</a:t>
              </a:r>
              <a:endParaRPr sz="900">
                <a:solidFill>
                  <a:srgbClr val="DCDEE0">
                    <a:lumMod val="10000"/>
                  </a:srgbClr>
                </a:solidFill>
                <a:latin typeface="Arial"/>
                <a:cs typeface="Arial"/>
              </a:endParaRPr>
            </a:p>
          </p:txBody>
        </p:sp>
        <p:sp>
          <p:nvSpPr>
            <p:cNvPr id="149" name="object 69">
              <a:extLst>
                <a:ext uri="{FF2B5EF4-FFF2-40B4-BE49-F238E27FC236}">
                  <a16:creationId xmlns:a16="http://schemas.microsoft.com/office/drawing/2014/main" xmlns="" id="{88FFDC56-382A-493E-963A-068D6CF23584}"/>
                </a:ext>
              </a:extLst>
            </p:cNvPr>
            <p:cNvSpPr txBox="1"/>
            <p:nvPr/>
          </p:nvSpPr>
          <p:spPr>
            <a:xfrm>
              <a:off x="2274603" y="4696320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3</a:t>
              </a:r>
              <a:endParaRPr sz="900">
                <a:solidFill>
                  <a:srgbClr val="DCDEE0">
                    <a:lumMod val="10000"/>
                  </a:srgbClr>
                </a:solidFill>
                <a:latin typeface="Arial"/>
                <a:cs typeface="Arial"/>
              </a:endParaRPr>
            </a:p>
          </p:txBody>
        </p:sp>
        <p:sp>
          <p:nvSpPr>
            <p:cNvPr id="150" name="object 70">
              <a:extLst>
                <a:ext uri="{FF2B5EF4-FFF2-40B4-BE49-F238E27FC236}">
                  <a16:creationId xmlns:a16="http://schemas.microsoft.com/office/drawing/2014/main" xmlns="" id="{948793DA-0DB4-4C44-863C-ABDB86977430}"/>
                </a:ext>
              </a:extLst>
            </p:cNvPr>
            <p:cNvSpPr txBox="1"/>
            <p:nvPr/>
          </p:nvSpPr>
          <p:spPr>
            <a:xfrm>
              <a:off x="2732936" y="4696320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4</a:t>
              </a:r>
              <a:endParaRPr sz="900">
                <a:solidFill>
                  <a:srgbClr val="DCDEE0">
                    <a:lumMod val="10000"/>
                  </a:srgbClr>
                </a:solidFill>
                <a:latin typeface="Arial"/>
                <a:cs typeface="Arial"/>
              </a:endParaRPr>
            </a:p>
          </p:txBody>
        </p:sp>
        <p:sp>
          <p:nvSpPr>
            <p:cNvPr id="151" name="object 71">
              <a:extLst>
                <a:ext uri="{FF2B5EF4-FFF2-40B4-BE49-F238E27FC236}">
                  <a16:creationId xmlns:a16="http://schemas.microsoft.com/office/drawing/2014/main" xmlns="" id="{3AF26E6C-6BFA-4E6F-ADEA-8D62E501E5CA}"/>
                </a:ext>
              </a:extLst>
            </p:cNvPr>
            <p:cNvSpPr txBox="1"/>
            <p:nvPr/>
          </p:nvSpPr>
          <p:spPr>
            <a:xfrm>
              <a:off x="3191272" y="4696320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5</a:t>
              </a:r>
              <a:endParaRPr sz="900">
                <a:solidFill>
                  <a:srgbClr val="DCDEE0">
                    <a:lumMod val="10000"/>
                  </a:srgbClr>
                </a:solidFill>
                <a:latin typeface="Arial"/>
                <a:cs typeface="Arial"/>
              </a:endParaRPr>
            </a:p>
          </p:txBody>
        </p:sp>
        <p:sp>
          <p:nvSpPr>
            <p:cNvPr id="152" name="object 72">
              <a:extLst>
                <a:ext uri="{FF2B5EF4-FFF2-40B4-BE49-F238E27FC236}">
                  <a16:creationId xmlns:a16="http://schemas.microsoft.com/office/drawing/2014/main" xmlns="" id="{DEB1BBEB-87E9-4493-B582-7240B8D7E331}"/>
                </a:ext>
              </a:extLst>
            </p:cNvPr>
            <p:cNvSpPr txBox="1"/>
            <p:nvPr/>
          </p:nvSpPr>
          <p:spPr>
            <a:xfrm>
              <a:off x="3649607" y="4696320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6</a:t>
              </a:r>
              <a:endParaRPr sz="900">
                <a:solidFill>
                  <a:srgbClr val="DCDEE0">
                    <a:lumMod val="10000"/>
                  </a:srgbClr>
                </a:solidFill>
                <a:latin typeface="Arial"/>
                <a:cs typeface="Arial"/>
              </a:endParaRPr>
            </a:p>
          </p:txBody>
        </p:sp>
        <p:sp>
          <p:nvSpPr>
            <p:cNvPr id="153" name="object 73">
              <a:extLst>
                <a:ext uri="{FF2B5EF4-FFF2-40B4-BE49-F238E27FC236}">
                  <a16:creationId xmlns:a16="http://schemas.microsoft.com/office/drawing/2014/main" xmlns="" id="{EA617F51-4A4D-4E00-9EBA-3E2153C31430}"/>
                </a:ext>
              </a:extLst>
            </p:cNvPr>
            <p:cNvSpPr txBox="1"/>
            <p:nvPr/>
          </p:nvSpPr>
          <p:spPr>
            <a:xfrm>
              <a:off x="4107943" y="4696320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7</a:t>
              </a:r>
              <a:endParaRPr sz="900">
                <a:solidFill>
                  <a:srgbClr val="DCDEE0">
                    <a:lumMod val="10000"/>
                  </a:srgbClr>
                </a:solidFill>
                <a:latin typeface="Arial"/>
                <a:cs typeface="Arial"/>
              </a:endParaRPr>
            </a:p>
          </p:txBody>
        </p:sp>
        <p:sp>
          <p:nvSpPr>
            <p:cNvPr id="154" name="object 74">
              <a:extLst>
                <a:ext uri="{FF2B5EF4-FFF2-40B4-BE49-F238E27FC236}">
                  <a16:creationId xmlns:a16="http://schemas.microsoft.com/office/drawing/2014/main" xmlns="" id="{0AF11633-5393-4B5F-B048-8CE1523E2113}"/>
                </a:ext>
              </a:extLst>
            </p:cNvPr>
            <p:cNvSpPr txBox="1"/>
            <p:nvPr/>
          </p:nvSpPr>
          <p:spPr>
            <a:xfrm>
              <a:off x="5024612" y="4696320"/>
              <a:ext cx="110489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defRPr/>
              </a:pPr>
              <a:r>
                <a:rPr sz="900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9</a:t>
              </a:r>
              <a:endParaRPr sz="900">
                <a:solidFill>
                  <a:srgbClr val="DCDEE0">
                    <a:lumMod val="10000"/>
                  </a:srgbClr>
                </a:solidFill>
                <a:latin typeface="Arial"/>
                <a:cs typeface="Arial"/>
              </a:endParaRPr>
            </a:p>
          </p:txBody>
        </p:sp>
        <p:sp>
          <p:nvSpPr>
            <p:cNvPr id="155" name="object 75">
              <a:extLst>
                <a:ext uri="{FF2B5EF4-FFF2-40B4-BE49-F238E27FC236}">
                  <a16:creationId xmlns:a16="http://schemas.microsoft.com/office/drawing/2014/main" xmlns="" id="{5FFDBD66-9EAE-472F-89D8-C14A827EBB65}"/>
                </a:ext>
              </a:extLst>
            </p:cNvPr>
            <p:cNvSpPr txBox="1"/>
            <p:nvPr/>
          </p:nvSpPr>
          <p:spPr>
            <a:xfrm>
              <a:off x="5440633" y="4696320"/>
              <a:ext cx="2488565" cy="1974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defTabSz="685800">
                <a:spcBef>
                  <a:spcPts val="75"/>
                </a:spcBef>
                <a:tabLst>
                  <a:tab pos="352901" algn="l"/>
                  <a:tab pos="696754" algn="l"/>
                  <a:tab pos="1040606" algn="l"/>
                  <a:tab pos="1383983" algn="l"/>
                  <a:tab pos="1728311" algn="l"/>
                </a:tabLst>
                <a:defRPr/>
              </a:pPr>
              <a:r>
                <a:rPr sz="900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10	11	12	13	14	15</a:t>
              </a:r>
              <a:endParaRPr sz="900">
                <a:solidFill>
                  <a:srgbClr val="DCDEE0">
                    <a:lumMod val="10000"/>
                  </a:srgbClr>
                </a:solidFill>
                <a:latin typeface="Arial"/>
                <a:cs typeface="Arial"/>
              </a:endParaRPr>
            </a:p>
          </p:txBody>
        </p:sp>
        <p:sp>
          <p:nvSpPr>
            <p:cNvPr id="156" name="object 76">
              <a:extLst>
                <a:ext uri="{FF2B5EF4-FFF2-40B4-BE49-F238E27FC236}">
                  <a16:creationId xmlns:a16="http://schemas.microsoft.com/office/drawing/2014/main" xmlns="" id="{CC46A149-9B1C-4EAC-B790-7C4A88BEA6AC}"/>
                </a:ext>
              </a:extLst>
            </p:cNvPr>
            <p:cNvSpPr txBox="1"/>
            <p:nvPr/>
          </p:nvSpPr>
          <p:spPr>
            <a:xfrm>
              <a:off x="541580" y="2091404"/>
              <a:ext cx="188085" cy="2022674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9525" defTabSz="685800">
                <a:lnSpc>
                  <a:spcPts val="1073"/>
                </a:lnSpc>
                <a:defRPr/>
              </a:pPr>
              <a:r>
                <a:rPr lang="es-ES" sz="900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Proporción de pacientes</a:t>
              </a:r>
              <a:r>
                <a:rPr sz="900" spc="-4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(%)</a:t>
              </a:r>
              <a:endParaRPr sz="900" dirty="0">
                <a:solidFill>
                  <a:srgbClr val="DCDEE0">
                    <a:lumMod val="10000"/>
                  </a:srgbClr>
                </a:solidFill>
                <a:latin typeface="Arial"/>
                <a:cs typeface="Arial"/>
              </a:endParaRPr>
            </a:p>
          </p:txBody>
        </p:sp>
        <p:sp>
          <p:nvSpPr>
            <p:cNvPr id="157" name="object 77">
              <a:extLst>
                <a:ext uri="{FF2B5EF4-FFF2-40B4-BE49-F238E27FC236}">
                  <a16:creationId xmlns:a16="http://schemas.microsoft.com/office/drawing/2014/main" xmlns="" id="{B011B31F-7C68-431F-B4A7-1815E6709E20}"/>
                </a:ext>
              </a:extLst>
            </p:cNvPr>
            <p:cNvSpPr txBox="1"/>
            <p:nvPr/>
          </p:nvSpPr>
          <p:spPr>
            <a:xfrm>
              <a:off x="4332137" y="4589955"/>
              <a:ext cx="344805" cy="304571"/>
            </a:xfrm>
            <a:prstGeom prst="rect">
              <a:avLst/>
            </a:prstGeom>
          </p:spPr>
          <p:txBody>
            <a:bodyPr vert="horz" wrap="square" lIns="0" tIns="89059" rIns="0" bIns="0" rtlCol="0">
              <a:spAutoFit/>
            </a:bodyPr>
            <a:lstStyle/>
            <a:p>
              <a:pPr marR="3810" algn="r" defTabSz="685800">
                <a:spcBef>
                  <a:spcPts val="701"/>
                </a:spcBef>
                <a:defRPr/>
              </a:pPr>
              <a:r>
                <a:rPr sz="900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159" name="object 77">
              <a:extLst>
                <a:ext uri="{FF2B5EF4-FFF2-40B4-BE49-F238E27FC236}">
                  <a16:creationId xmlns:a16="http://schemas.microsoft.com/office/drawing/2014/main" xmlns="" id="{0A00712D-3E97-4C4C-A914-B55C305C5389}"/>
                </a:ext>
              </a:extLst>
            </p:cNvPr>
            <p:cNvSpPr txBox="1"/>
            <p:nvPr/>
          </p:nvSpPr>
          <p:spPr>
            <a:xfrm>
              <a:off x="2638875" y="4954027"/>
              <a:ext cx="3033537" cy="304571"/>
            </a:xfrm>
            <a:prstGeom prst="rect">
              <a:avLst/>
            </a:prstGeom>
          </p:spPr>
          <p:txBody>
            <a:bodyPr vert="horz" wrap="square" lIns="0" tIns="89059" rIns="0" bIns="0" rtlCol="0">
              <a:spAutoFit/>
            </a:bodyPr>
            <a:lstStyle/>
            <a:p>
              <a:pPr marR="11906" algn="r" defTabSz="685800">
                <a:spcBef>
                  <a:spcPts val="630"/>
                </a:spcBef>
                <a:defRPr/>
              </a:pPr>
              <a:r>
                <a:rPr lang="es-ES" sz="900" spc="-90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Años  </a:t>
              </a:r>
              <a:r>
                <a:rPr lang="es-ES" sz="900" dirty="0">
                  <a:solidFill>
                    <a:srgbClr val="DCDEE0">
                      <a:lumMod val="10000"/>
                    </a:srgbClr>
                  </a:solidFill>
                  <a:latin typeface="Arial"/>
                  <a:cs typeface="Arial"/>
                </a:rPr>
                <a:t>(tiempo del primer al segundo IAM)</a:t>
              </a:r>
              <a:endParaRPr sz="900" dirty="0">
                <a:solidFill>
                  <a:srgbClr val="DCDEE0">
                    <a:lumMod val="10000"/>
                  </a:srgbClr>
                </a:solidFill>
                <a:latin typeface="Arial"/>
                <a:cs typeface="Arial"/>
              </a:endParaRPr>
            </a:p>
          </p:txBody>
        </p:sp>
      </p:grpSp>
      <p:sp>
        <p:nvSpPr>
          <p:cNvPr id="160" name="Rectángulo: esquinas redondeadas 159">
            <a:extLst>
              <a:ext uri="{FF2B5EF4-FFF2-40B4-BE49-F238E27FC236}">
                <a16:creationId xmlns:a16="http://schemas.microsoft.com/office/drawing/2014/main" xmlns="" id="{808D242A-2C7A-4E53-8001-1E59211EA79A}"/>
              </a:ext>
            </a:extLst>
          </p:cNvPr>
          <p:cNvSpPr/>
          <p:nvPr/>
        </p:nvSpPr>
        <p:spPr>
          <a:xfrm>
            <a:off x="921684" y="2325375"/>
            <a:ext cx="271330" cy="2490658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EB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ES" sz="1350">
              <a:solidFill>
                <a:srgbClr val="EB7900"/>
              </a:solidFill>
              <a:latin typeface="Calibri" panose="020F0502020204030204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65962" y="5774448"/>
            <a:ext cx="1828278" cy="164720"/>
          </a:xfrm>
          <a:prstGeom prst="rect">
            <a:avLst/>
          </a:prstGeom>
          <a:solidFill>
            <a:schemeClr val="accent4">
              <a:lumMod val="60000"/>
              <a:lumOff val="40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83" name="2 CuadroTexto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es-ES" sz="3600" b="1" dirty="0"/>
              <a:t>¿DAPT más allá del primer año tras un SCA?</a:t>
            </a:r>
          </a:p>
        </p:txBody>
      </p:sp>
    </p:spTree>
    <p:extLst>
      <p:ext uri="{BB962C8B-B14F-4D97-AF65-F5344CB8AC3E}">
        <p14:creationId xmlns:p14="http://schemas.microsoft.com/office/powerpoint/2010/main" val="115661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F3E7B7B3-F4DC-4B5B-BB65-7D90411E8D28}"/>
              </a:ext>
            </a:extLst>
          </p:cNvPr>
          <p:cNvSpPr/>
          <p:nvPr/>
        </p:nvSpPr>
        <p:spPr>
          <a:xfrm>
            <a:off x="6841400" y="1908123"/>
            <a:ext cx="1947946" cy="61428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s-ES" b="1" dirty="0">
                <a:solidFill>
                  <a:srgbClr val="FFFFFF"/>
                </a:solidFill>
                <a:latin typeface="Calibri" panose="020F0502020204030204"/>
              </a:rPr>
              <a:t>LESIONES </a:t>
            </a:r>
          </a:p>
          <a:p>
            <a:pPr algn="ctr" defTabSz="685800">
              <a:defRPr/>
            </a:pPr>
            <a:r>
              <a:rPr lang="es-ES" b="1" dirty="0">
                <a:solidFill>
                  <a:srgbClr val="FFFFFF"/>
                </a:solidFill>
                <a:latin typeface="Calibri" panose="020F0502020204030204"/>
              </a:rPr>
              <a:t>NO CULPABLES</a:t>
            </a:r>
            <a:endParaRPr lang="en-US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8E9E3AE6-1653-44B9-BA74-FC1B4BCEFB42}"/>
              </a:ext>
            </a:extLst>
          </p:cNvPr>
          <p:cNvSpPr txBox="1"/>
          <p:nvPr/>
        </p:nvSpPr>
        <p:spPr>
          <a:xfrm>
            <a:off x="169924" y="5602659"/>
            <a:ext cx="1619354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altLang="en-US" sz="67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t>Stone GW et al; NEJM 2011;364:226–235</a:t>
            </a:r>
            <a:endParaRPr lang="en-US" sz="675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3DBB582-6898-4281-8B9F-11B90525791B}"/>
              </a:ext>
            </a:extLst>
          </p:cNvPr>
          <p:cNvSpPr/>
          <p:nvPr/>
        </p:nvSpPr>
        <p:spPr>
          <a:xfrm>
            <a:off x="6717273" y="2885159"/>
            <a:ext cx="2196198" cy="120978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s-ES" sz="1350" b="1" dirty="0">
                <a:solidFill>
                  <a:srgbClr val="FFFFFF"/>
                </a:solidFill>
                <a:latin typeface="Calibri" panose="020F0502020204030204"/>
              </a:rPr>
              <a:t>La mitad de los eventos isquémicos que ocurren tras un SCA están relación con las arterias no culpables del SCA</a:t>
            </a:r>
            <a:endParaRPr lang="en-US" sz="1350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334932A-5816-4F7B-8315-4FA5506F54C1}"/>
              </a:ext>
            </a:extLst>
          </p:cNvPr>
          <p:cNvSpPr txBox="1"/>
          <p:nvPr/>
        </p:nvSpPr>
        <p:spPr>
          <a:xfrm>
            <a:off x="5095912" y="2337741"/>
            <a:ext cx="70577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s-ES" sz="750" dirty="0">
                <a:solidFill>
                  <a:srgbClr val="FF6600"/>
                </a:solidFill>
                <a:latin typeface="Calibri" panose="020F0502020204030204"/>
              </a:rPr>
              <a:t>N=697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9D47D21-FCC5-48A5-B3FE-7B5189C22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24" y="2056513"/>
            <a:ext cx="6359492" cy="320768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C85EB614-C232-4D9B-ABD5-E1387B0F28D5}"/>
              </a:ext>
            </a:extLst>
          </p:cNvPr>
          <p:cNvSpPr/>
          <p:nvPr/>
        </p:nvSpPr>
        <p:spPr>
          <a:xfrm>
            <a:off x="169924" y="5412590"/>
            <a:ext cx="2012089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7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CV: cardiovascular; SCA: síndrome coronario agudo; </a:t>
            </a:r>
            <a:endParaRPr lang="es-ES" sz="67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2 CuadroTexto"/>
          <p:cNvSpPr txBox="1">
            <a:spLocks noChangeArrowheads="1"/>
          </p:cNvSpPr>
          <p:nvPr/>
        </p:nvSpPr>
        <p:spPr bwMode="auto">
          <a:xfrm>
            <a:off x="0" y="36830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" altLang="es-ES" sz="3600" b="1" dirty="0"/>
              <a:t>¿DAPT más allá del primer año tras un SCA?</a:t>
            </a:r>
          </a:p>
        </p:txBody>
      </p:sp>
    </p:spTree>
    <p:extLst>
      <p:ext uri="{BB962C8B-B14F-4D97-AF65-F5344CB8AC3E}">
        <p14:creationId xmlns:p14="http://schemas.microsoft.com/office/powerpoint/2010/main" val="160860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D07754C-7C7F-4AEE-B5AD-9A2D9CCE382F}"/>
              </a:ext>
            </a:extLst>
          </p:cNvPr>
          <p:cNvGrpSpPr/>
          <p:nvPr/>
        </p:nvGrpSpPr>
        <p:grpSpPr>
          <a:xfrm>
            <a:off x="701866" y="364635"/>
            <a:ext cx="8442134" cy="2883949"/>
            <a:chOff x="1548509" y="1167594"/>
            <a:chExt cx="6074992" cy="2852262"/>
          </a:xfrm>
        </p:grpSpPr>
        <p:cxnSp>
          <p:nvCxnSpPr>
            <p:cNvPr id="7" name="Straight Arrow Connector 6"/>
            <p:cNvCxnSpPr>
              <a:cxnSpLocks noChangeShapeType="1"/>
            </p:cNvCxnSpPr>
            <p:nvPr/>
          </p:nvCxnSpPr>
          <p:spPr bwMode="auto">
            <a:xfrm>
              <a:off x="4565326" y="3338419"/>
              <a:ext cx="0" cy="197253"/>
            </a:xfrm>
            <a:prstGeom prst="straightConnector1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 type="triangle" w="lg" len="lg"/>
            </a:ln>
          </p:spPr>
        </p:cxnSp>
        <p:cxnSp>
          <p:nvCxnSpPr>
            <p:cNvPr id="12" name="Elbow Connector 11"/>
            <p:cNvCxnSpPr>
              <a:cxnSpLocks noChangeShapeType="1"/>
            </p:cNvCxnSpPr>
            <p:nvPr/>
          </p:nvCxnSpPr>
          <p:spPr bwMode="auto">
            <a:xfrm rot="10800000" flipV="1">
              <a:off x="2375043" y="1890778"/>
              <a:ext cx="2187000" cy="172861"/>
            </a:xfrm>
            <a:prstGeom prst="bentConnector2">
              <a:avLst/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 type="triangle" w="lg" len="lg"/>
            </a:ln>
          </p:spPr>
        </p:cxnSp>
        <p:cxnSp>
          <p:nvCxnSpPr>
            <p:cNvPr id="13" name="Elbow Connector 12"/>
            <p:cNvCxnSpPr>
              <a:cxnSpLocks noChangeShapeType="1"/>
            </p:cNvCxnSpPr>
            <p:nvPr/>
          </p:nvCxnSpPr>
          <p:spPr bwMode="auto">
            <a:xfrm>
              <a:off x="4573732" y="1890885"/>
              <a:ext cx="2173500" cy="161925"/>
            </a:xfrm>
            <a:prstGeom prst="bentConnector2">
              <a:avLst/>
            </a:prstGeom>
            <a:noFill/>
            <a:ln w="22225" algn="ctr">
              <a:solidFill>
                <a:schemeClr val="accent1"/>
              </a:solidFill>
              <a:miter lim="800000"/>
              <a:headEnd/>
              <a:tailEnd type="triangle" w="lg" len="lg"/>
            </a:ln>
          </p:spPr>
        </p:cxnSp>
        <p:cxnSp>
          <p:nvCxnSpPr>
            <p:cNvPr id="14" name="Elbow Connector 13"/>
            <p:cNvCxnSpPr>
              <a:cxnSpLocks noChangeShapeType="1"/>
            </p:cNvCxnSpPr>
            <p:nvPr/>
          </p:nvCxnSpPr>
          <p:spPr bwMode="auto">
            <a:xfrm rot="5400000">
              <a:off x="5505210" y="1621229"/>
              <a:ext cx="313156" cy="2181948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 type="triangle" w="lg" len="lg"/>
            </a:ln>
          </p:spPr>
        </p:cxnSp>
        <p:cxnSp>
          <p:nvCxnSpPr>
            <p:cNvPr id="15" name="Elbow Connector 14"/>
            <p:cNvCxnSpPr>
              <a:cxnSpLocks noChangeShapeType="1"/>
            </p:cNvCxnSpPr>
            <p:nvPr/>
          </p:nvCxnSpPr>
          <p:spPr bwMode="auto">
            <a:xfrm rot="5400000">
              <a:off x="4415842" y="2715868"/>
              <a:ext cx="302397" cy="3429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 type="triangle" w="lg" len="lg"/>
            </a:ln>
          </p:spPr>
        </p:cxnSp>
        <p:cxnSp>
          <p:nvCxnSpPr>
            <p:cNvPr id="17" name="Straight Arrow Connector 16"/>
            <p:cNvCxnSpPr>
              <a:cxnSpLocks noChangeShapeType="1"/>
            </p:cNvCxnSpPr>
            <p:nvPr/>
          </p:nvCxnSpPr>
          <p:spPr bwMode="auto">
            <a:xfrm flipH="1">
              <a:off x="4566516" y="1733722"/>
              <a:ext cx="0" cy="314325"/>
            </a:xfrm>
            <a:prstGeom prst="straightConnector1">
              <a:avLst/>
            </a:prstGeom>
            <a:noFill/>
            <a:ln w="22225" algn="ctr">
              <a:solidFill>
                <a:schemeClr val="accent1"/>
              </a:solidFill>
              <a:miter lim="800000"/>
              <a:headEnd/>
              <a:tailEnd type="triangle" w="lg" len="lg"/>
            </a:ln>
          </p:spPr>
        </p:cxnSp>
        <p:cxnSp>
          <p:nvCxnSpPr>
            <p:cNvPr id="28" name="Elbow Connector 27"/>
            <p:cNvCxnSpPr>
              <a:cxnSpLocks noChangeShapeType="1"/>
            </p:cNvCxnSpPr>
            <p:nvPr/>
          </p:nvCxnSpPr>
          <p:spPr bwMode="auto">
            <a:xfrm rot="16200000" flipH="1">
              <a:off x="3317064" y="1620524"/>
              <a:ext cx="302397" cy="2194121"/>
            </a:xfrm>
            <a:prstGeom prst="bentConnector3">
              <a:avLst>
                <a:gd name="adj1" fmla="val 50000"/>
              </a:avLst>
            </a:prstGeom>
            <a:noFill/>
            <a:ln w="19050" algn="ctr">
              <a:solidFill>
                <a:schemeClr val="accent1"/>
              </a:solidFill>
              <a:miter lim="800000"/>
              <a:headEnd/>
              <a:tailEnd type="triangle" w="lg" len="lg"/>
            </a:ln>
          </p:spPr>
        </p:cxnSp>
        <p:sp>
          <p:nvSpPr>
            <p:cNvPr id="22" name="AutoShape 17" descr="Light-Purple_Bkgnd"/>
            <p:cNvSpPr>
              <a:spLocks noChangeArrowheads="1"/>
            </p:cNvSpPr>
            <p:nvPr/>
          </p:nvSpPr>
          <p:spPr bwMode="invGray">
            <a:xfrm>
              <a:off x="1852172" y="1167594"/>
              <a:ext cx="5428689" cy="583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18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r>
                <a:rPr lang="es-ES" sz="1100" b="1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Pacientes estables con historia previa de IM espontáneo (1 a 3 años previos), que tenían al menos 50 años </a:t>
              </a:r>
              <a:br>
                <a:rPr lang="es-ES" sz="1100" b="1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</a:br>
              <a:r>
                <a:rPr lang="es-ES" sz="1100" b="1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de edad y alguno de los factores de riesgo asociados*: </a:t>
              </a:r>
              <a:r>
                <a:rPr lang="en-GB" sz="1100" b="1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(N=</a:t>
              </a:r>
              <a:r>
                <a:rPr lang="en-US" sz="1100" b="1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21,162</a:t>
              </a:r>
              <a:r>
                <a:rPr lang="en-GB" sz="1100" b="1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)</a:t>
              </a:r>
            </a:p>
          </p:txBody>
        </p:sp>
        <p:sp>
          <p:nvSpPr>
            <p:cNvPr id="23" name="AutoShape 26" descr="Light-Purple_Bkgnd"/>
            <p:cNvSpPr>
              <a:spLocks noChangeArrowheads="1"/>
            </p:cNvSpPr>
            <p:nvPr/>
          </p:nvSpPr>
          <p:spPr bwMode="invGray">
            <a:xfrm>
              <a:off x="5886141" y="2059502"/>
              <a:ext cx="1737360" cy="51764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ctr" defTabSz="685800">
                <a:defRPr/>
              </a:pPr>
              <a:r>
                <a:rPr lang="en-GB" altLang="en-US" sz="1000" b="1" dirty="0">
                  <a:solidFill>
                    <a:srgbClr val="FFFFFF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Placebo</a:t>
              </a:r>
            </a:p>
            <a:p>
              <a:pPr algn="ctr" defTabSz="685800">
                <a:defRPr/>
              </a:pPr>
              <a:r>
                <a:rPr lang="en-GB" altLang="en-US" sz="1000" b="1" dirty="0">
                  <a:solidFill>
                    <a:srgbClr val="FFFFFF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+ AAS 75–150 mg/</a:t>
              </a:r>
              <a:r>
                <a:rPr lang="en-GB" altLang="en-US" sz="1000" b="1" dirty="0" err="1">
                  <a:solidFill>
                    <a:srgbClr val="FFFFFF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día</a:t>
              </a:r>
              <a:endParaRPr lang="en-GB" altLang="en-US" sz="1000" b="1" dirty="0">
                <a:solidFill>
                  <a:srgbClr val="FFFFFF"/>
                </a:solidFill>
                <a:latin typeface="Arial Nova Light" panose="020B0304020202020204" pitchFamily="34" charset="0"/>
                <a:cs typeface="Arial Nova Light" panose="020B0304020202020204" pitchFamily="34" charset="0"/>
              </a:endParaRPr>
            </a:p>
          </p:txBody>
        </p:sp>
        <p:sp>
          <p:nvSpPr>
            <p:cNvPr id="24" name="AutoShape 19" descr="Light-Purple_Bkgnd"/>
            <p:cNvSpPr>
              <a:spLocks noChangeArrowheads="1"/>
            </p:cNvSpPr>
            <p:nvPr/>
          </p:nvSpPr>
          <p:spPr bwMode="invGray">
            <a:xfrm>
              <a:off x="1548509" y="2059502"/>
              <a:ext cx="1738063" cy="517648"/>
            </a:xfrm>
            <a:prstGeom prst="rect">
              <a:avLst/>
            </a:prstGeom>
            <a:solidFill>
              <a:srgbClr val="4F2766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ctr" defTabSz="685800">
                <a:defRPr/>
              </a:pPr>
              <a:r>
                <a:rPr lang="en-GB" altLang="en-US" sz="1000" b="1" dirty="0">
                  <a:solidFill>
                    <a:srgbClr val="FFFFFF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Ticagrelor 90 mg bid</a:t>
              </a:r>
            </a:p>
            <a:p>
              <a:pPr algn="ctr" defTabSz="685800">
                <a:defRPr/>
              </a:pPr>
              <a:r>
                <a:rPr lang="en-GB" altLang="en-US" sz="1000" b="1" dirty="0">
                  <a:solidFill>
                    <a:srgbClr val="FFFFFF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+ AAS 75–150 mg/</a:t>
              </a:r>
              <a:r>
                <a:rPr lang="en-GB" altLang="en-US" sz="1000" b="1" dirty="0" err="1">
                  <a:solidFill>
                    <a:srgbClr val="FFFFFF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día</a:t>
              </a:r>
              <a:endParaRPr lang="en-GB" altLang="en-US" sz="1000" b="1" dirty="0">
                <a:solidFill>
                  <a:srgbClr val="FFFFFF"/>
                </a:solidFill>
                <a:latin typeface="Arial Nova Light" panose="020B0304020202020204" pitchFamily="34" charset="0"/>
                <a:cs typeface="Arial Nova Light" panose="020B0304020202020204" pitchFamily="34" charset="0"/>
              </a:endParaRPr>
            </a:p>
          </p:txBody>
        </p:sp>
        <p:sp>
          <p:nvSpPr>
            <p:cNvPr id="25" name="AutoShape 23" descr="Light-Purple_Bkgnd"/>
            <p:cNvSpPr>
              <a:spLocks noChangeArrowheads="1"/>
            </p:cNvSpPr>
            <p:nvPr/>
          </p:nvSpPr>
          <p:spPr bwMode="invGray">
            <a:xfrm>
              <a:off x="3693011" y="2059502"/>
              <a:ext cx="1738063" cy="517648"/>
            </a:xfrm>
            <a:prstGeom prst="rect">
              <a:avLst/>
            </a:prstGeom>
            <a:solidFill>
              <a:srgbClr val="F18D2D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ctr" defTabSz="685800">
                <a:defRPr/>
              </a:pPr>
              <a:r>
                <a:rPr lang="en-GB" altLang="en-US" sz="1000" b="1" dirty="0">
                  <a:solidFill>
                    <a:srgbClr val="FFFFFF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Ticagrelor 60 mg bid</a:t>
              </a:r>
            </a:p>
            <a:p>
              <a:pPr algn="ctr" defTabSz="685800">
                <a:defRPr/>
              </a:pPr>
              <a:r>
                <a:rPr lang="en-GB" altLang="en-US" sz="1000" b="1" dirty="0">
                  <a:solidFill>
                    <a:srgbClr val="FFFFFF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+ AAS 75–150 mg/</a:t>
              </a:r>
              <a:r>
                <a:rPr lang="en-GB" altLang="en-US" sz="1000" b="1" dirty="0" err="1">
                  <a:solidFill>
                    <a:srgbClr val="FFFFFF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día</a:t>
              </a:r>
              <a:endParaRPr lang="en-GB" altLang="en-US" sz="1000" b="1" dirty="0">
                <a:solidFill>
                  <a:srgbClr val="FFFFFF"/>
                </a:solidFill>
                <a:latin typeface="Arial Nova Light" panose="020B0304020202020204" pitchFamily="34" charset="0"/>
                <a:cs typeface="Arial Nova Light" panose="020B0304020202020204" pitchFamily="34" charset="0"/>
              </a:endParaRPr>
            </a:p>
          </p:txBody>
        </p:sp>
        <p:sp>
          <p:nvSpPr>
            <p:cNvPr id="26" name="AutoShape 17" descr="Light-Purple_Bkgnd"/>
            <p:cNvSpPr>
              <a:spLocks noChangeArrowheads="1"/>
            </p:cNvSpPr>
            <p:nvPr/>
          </p:nvSpPr>
          <p:spPr bwMode="invGray">
            <a:xfrm>
              <a:off x="3265887" y="2888874"/>
              <a:ext cx="2612227" cy="4495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18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r>
                <a:rPr lang="en-GB" altLang="en-US" sz="1000" dirty="0" err="1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Minimo</a:t>
              </a:r>
              <a:r>
                <a:rPr lang="en-GB" altLang="en-US" sz="1000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 12 </a:t>
              </a:r>
              <a:r>
                <a:rPr lang="en-GB" altLang="en-US" sz="1000" dirty="0" err="1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meses</a:t>
              </a:r>
              <a:r>
                <a:rPr lang="en-GB" altLang="en-US" sz="1000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 de </a:t>
              </a:r>
              <a:r>
                <a:rPr lang="en-GB" altLang="en-US" sz="1000" dirty="0" err="1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seguimiento</a:t>
              </a:r>
              <a:r>
                <a:rPr lang="en-GB" altLang="en-US" sz="1000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:</a:t>
              </a:r>
              <a:br>
                <a:rPr lang="en-GB" altLang="en-US" sz="1000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</a:br>
              <a:r>
                <a:rPr lang="en-GB" altLang="en-US" sz="1000" dirty="0" err="1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Cada</a:t>
              </a:r>
              <a:r>
                <a:rPr lang="en-GB" altLang="en-US" sz="1000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 4 </a:t>
              </a:r>
              <a:r>
                <a:rPr lang="en-GB" altLang="en-US" sz="1000" dirty="0" err="1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meses</a:t>
              </a:r>
              <a:r>
                <a:rPr lang="en-GB" altLang="en-US" sz="1000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 </a:t>
              </a:r>
              <a:r>
                <a:rPr lang="en-GB" altLang="en-US" sz="1000" dirty="0" err="1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en</a:t>
              </a:r>
              <a:r>
                <a:rPr lang="en-GB" altLang="en-US" sz="1000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 el primer </a:t>
              </a:r>
              <a:r>
                <a:rPr lang="en-GB" altLang="en-US" sz="1000" dirty="0" err="1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año</a:t>
              </a:r>
              <a:r>
                <a:rPr lang="en-GB" altLang="en-US" sz="1000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, </a:t>
              </a:r>
              <a:r>
                <a:rPr lang="en-GB" altLang="en-US" sz="1000" dirty="0" err="1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luego</a:t>
              </a:r>
              <a:r>
                <a:rPr lang="en-GB" altLang="en-US" sz="1000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 </a:t>
              </a:r>
              <a:r>
                <a:rPr lang="en-GB" altLang="en-US" sz="1000" dirty="0" err="1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cada</a:t>
              </a:r>
              <a:r>
                <a:rPr lang="en-GB" altLang="en-US" sz="1000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 6 </a:t>
              </a:r>
              <a:r>
                <a:rPr lang="en-GB" altLang="en-US" sz="1000" dirty="0" err="1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meses</a:t>
              </a:r>
              <a:endParaRPr lang="en-GB" altLang="en-US" sz="1000" dirty="0">
                <a:solidFill>
                  <a:schemeClr val="tx1"/>
                </a:solidFill>
                <a:latin typeface="Arial Nova Light" panose="020B0304020202020204" pitchFamily="34" charset="0"/>
                <a:cs typeface="Arial Nova Light" panose="020B0304020202020204" pitchFamily="34" charset="0"/>
              </a:endParaRPr>
            </a:p>
          </p:txBody>
        </p:sp>
        <p:sp>
          <p:nvSpPr>
            <p:cNvPr id="27" name="AutoShape 17" descr="Light-Purple_Bkgnd"/>
            <p:cNvSpPr>
              <a:spLocks noChangeArrowheads="1"/>
            </p:cNvSpPr>
            <p:nvPr/>
          </p:nvSpPr>
          <p:spPr bwMode="invGray">
            <a:xfrm>
              <a:off x="2570533" y="3539618"/>
              <a:ext cx="3996444" cy="48023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18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r>
                <a:rPr lang="en-GB" sz="1200" b="1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Endpoint </a:t>
              </a:r>
              <a:r>
                <a:rPr lang="en-GB" sz="1200" b="1" dirty="0" err="1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primario</a:t>
              </a:r>
              <a:r>
                <a:rPr lang="en-GB" sz="1200" b="1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 de </a:t>
              </a:r>
              <a:r>
                <a:rPr lang="en-GB" sz="1200" b="1" dirty="0" err="1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eficacia</a:t>
              </a:r>
              <a:r>
                <a:rPr lang="en-GB" sz="1200" b="1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: </a:t>
              </a:r>
              <a:r>
                <a:rPr lang="en-GB" sz="1200" b="1" dirty="0" err="1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muerte</a:t>
              </a:r>
              <a:r>
                <a:rPr lang="en-GB" sz="1200" b="1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 CV, IM o ictus</a:t>
              </a:r>
            </a:p>
            <a:p>
              <a:pPr algn="ctr" defTabSz="685800">
                <a:defRPr/>
              </a:pPr>
              <a:r>
                <a:rPr lang="en-GB" sz="1200" b="1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Endpoint </a:t>
              </a:r>
              <a:r>
                <a:rPr lang="en-GB" sz="1200" b="1" dirty="0" err="1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primario</a:t>
              </a:r>
              <a:r>
                <a:rPr lang="en-GB" sz="1200" b="1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 de </a:t>
              </a:r>
              <a:r>
                <a:rPr lang="en-GB" sz="1200" b="1" dirty="0" err="1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seguridad</a:t>
              </a:r>
              <a:r>
                <a:rPr lang="en-GB" sz="1200" b="1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: </a:t>
              </a:r>
              <a:r>
                <a:rPr lang="en-GB" sz="1200" b="1" dirty="0" err="1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sangrado</a:t>
              </a:r>
              <a:r>
                <a:rPr lang="en-GB" sz="1200" b="1" dirty="0">
                  <a:solidFill>
                    <a:schemeClr val="tx1"/>
                  </a:solidFill>
                  <a:latin typeface="Arial Nova Light" panose="020B0304020202020204" pitchFamily="34" charset="0"/>
                  <a:cs typeface="Arial Nova Light" panose="020B0304020202020204" pitchFamily="34" charset="0"/>
                </a:rPr>
                <a:t> mayor TIMI</a:t>
              </a:r>
            </a:p>
          </p:txBody>
        </p:sp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171" y="3382010"/>
            <a:ext cx="3213100" cy="347599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7" y="4285222"/>
            <a:ext cx="3001433" cy="1047773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r="83872" b="84400"/>
          <a:stretch/>
        </p:blipFill>
        <p:spPr bwMode="auto">
          <a:xfrm>
            <a:off x="6604216" y="4285222"/>
            <a:ext cx="2396841" cy="154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93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67" y="812799"/>
            <a:ext cx="7986987" cy="593837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2589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430"/>
            <a:ext cx="9144000" cy="45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581025"/>
            <a:ext cx="8569325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 bwMode="auto">
          <a:xfrm>
            <a:off x="4067944" y="3573016"/>
            <a:ext cx="4320480" cy="1512168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627168"/>
            <a:ext cx="453650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en-US" altLang="en-US" sz="900" b="1" dirty="0" err="1"/>
              <a:t>Bonaca</a:t>
            </a:r>
            <a:r>
              <a:rPr lang="en-US" altLang="en-US" sz="900" b="1" dirty="0"/>
              <a:t> MP</a:t>
            </a:r>
            <a:r>
              <a:rPr lang="en-US" altLang="en-US" sz="900" b="1" i="1" dirty="0"/>
              <a:t> et al</a:t>
            </a:r>
            <a:r>
              <a:rPr lang="en-US" altLang="en-US" sz="900" b="1" dirty="0"/>
              <a:t>. </a:t>
            </a:r>
            <a:r>
              <a:rPr lang="en-US" sz="900" b="1" dirty="0"/>
              <a:t>N </a:t>
            </a:r>
            <a:r>
              <a:rPr lang="en-US" sz="900" b="1" dirty="0" err="1"/>
              <a:t>Engl</a:t>
            </a:r>
            <a:r>
              <a:rPr lang="en-US" sz="900" b="1" dirty="0"/>
              <a:t> J Med. 2015 May 7;372(19):1791-800</a:t>
            </a:r>
            <a:endParaRPr lang="en-US" altLang="en-US" sz="900" b="1" dirty="0"/>
          </a:p>
        </p:txBody>
      </p:sp>
    </p:spTree>
    <p:extLst>
      <p:ext uri="{BB962C8B-B14F-4D97-AF65-F5344CB8AC3E}">
        <p14:creationId xmlns:p14="http://schemas.microsoft.com/office/powerpoint/2010/main" val="55292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1" descr="Slide1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90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 descr="Slide1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27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0DE6B73-3070-4AAD-B33D-9676D3C671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68" t="2346" r="73029" b="66492"/>
          <a:stretch/>
        </p:blipFill>
        <p:spPr>
          <a:xfrm>
            <a:off x="440266" y="890702"/>
            <a:ext cx="4068293" cy="31732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0DE6B73-3070-4AAD-B33D-9676D3C671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330" r="12382" b="66573"/>
          <a:stretch/>
        </p:blipFill>
        <p:spPr>
          <a:xfrm>
            <a:off x="4227544" y="643642"/>
            <a:ext cx="4044919" cy="34203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A0DE6B73-3070-4AAD-B33D-9676D3C671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970" r="53605" b="65693"/>
          <a:stretch/>
        </p:blipFill>
        <p:spPr>
          <a:xfrm>
            <a:off x="2474412" y="3640842"/>
            <a:ext cx="3773385" cy="342035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87865" y="254000"/>
            <a:ext cx="8640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smtClean="0">
                <a:latin typeface="Arial" charset="0"/>
                <a:ea typeface="Arial" charset="0"/>
                <a:cs typeface="Arial" charset="0"/>
              </a:rPr>
              <a:t>¿En </a:t>
            </a:r>
            <a:r>
              <a:rPr lang="es-ES_tradnl" sz="2400" b="1" dirty="0" err="1" smtClean="0">
                <a:latin typeface="Arial" charset="0"/>
                <a:ea typeface="Arial" charset="0"/>
                <a:cs typeface="Arial" charset="0"/>
              </a:rPr>
              <a:t>qu</a:t>
            </a:r>
            <a:r>
              <a:rPr lang="es-ES" sz="2400" b="1" dirty="0" smtClean="0">
                <a:latin typeface="Arial" charset="0"/>
                <a:ea typeface="Arial" charset="0"/>
                <a:cs typeface="Arial" charset="0"/>
              </a:rPr>
              <a:t>é pacientes prolongamos la doble </a:t>
            </a:r>
            <a:r>
              <a:rPr lang="es-ES" sz="2400" b="1" dirty="0" err="1" smtClean="0">
                <a:latin typeface="Arial" charset="0"/>
                <a:ea typeface="Arial" charset="0"/>
                <a:cs typeface="Arial" charset="0"/>
              </a:rPr>
              <a:t>antiagregación</a:t>
            </a:r>
            <a:r>
              <a:rPr lang="es-ES" sz="2400" b="1" dirty="0" smtClean="0">
                <a:latin typeface="Arial" charset="0"/>
                <a:ea typeface="Arial" charset="0"/>
                <a:cs typeface="Arial" charset="0"/>
              </a:rPr>
              <a:t>?</a:t>
            </a:r>
            <a:endParaRPr lang="es-ES_tradnl" sz="24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4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77133279-3152-4E28-9574-9DECD15EDE99}"/>
              </a:ext>
            </a:extLst>
          </p:cNvPr>
          <p:cNvSpPr txBox="1"/>
          <p:nvPr/>
        </p:nvSpPr>
        <p:spPr>
          <a:xfrm>
            <a:off x="172540" y="6401569"/>
            <a:ext cx="220925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800">
                <a:solidFill>
                  <a:schemeClr val="tx2"/>
                </a:solidFill>
              </a:defRPr>
            </a:lvl1pPr>
          </a:lstStyle>
          <a:p>
            <a:pPr defTabSz="685800">
              <a:defRPr/>
            </a:pPr>
            <a:r>
              <a:rPr lang="pt-BR" sz="600" dirty="0">
                <a:solidFill>
                  <a:srgbClr val="53585F"/>
                </a:solidFill>
                <a:latin typeface="Calibri" panose="020F0502020204030204"/>
              </a:rPr>
              <a:t>Ruiz-Nodar JM, Abu-Assi E. </a:t>
            </a:r>
            <a:r>
              <a:rPr lang="en-US" sz="600" dirty="0">
                <a:solidFill>
                  <a:srgbClr val="53585F"/>
                </a:solidFill>
                <a:latin typeface="Calibri" panose="020F0502020204030204"/>
              </a:rPr>
              <a:t>Rev </a:t>
            </a:r>
            <a:r>
              <a:rPr lang="en-US" sz="600" dirty="0" err="1">
                <a:solidFill>
                  <a:srgbClr val="53585F"/>
                </a:solidFill>
                <a:latin typeface="Calibri" panose="020F0502020204030204"/>
              </a:rPr>
              <a:t>Esp</a:t>
            </a:r>
            <a:r>
              <a:rPr lang="en-US" sz="600" dirty="0">
                <a:solidFill>
                  <a:srgbClr val="53585F"/>
                </a:solidFill>
                <a:latin typeface="Calibri" panose="020F0502020204030204"/>
              </a:rPr>
              <a:t> </a:t>
            </a:r>
            <a:r>
              <a:rPr lang="en-US" sz="600" dirty="0" err="1">
                <a:solidFill>
                  <a:srgbClr val="53585F"/>
                </a:solidFill>
                <a:latin typeface="Calibri" panose="020F0502020204030204"/>
              </a:rPr>
              <a:t>Cardiol</a:t>
            </a:r>
            <a:r>
              <a:rPr lang="en-US" sz="600" dirty="0">
                <a:solidFill>
                  <a:srgbClr val="53585F"/>
                </a:solidFill>
                <a:latin typeface="Calibri" panose="020F0502020204030204"/>
              </a:rPr>
              <a:t> </a:t>
            </a:r>
            <a:r>
              <a:rPr lang="en-US" sz="600" dirty="0" err="1">
                <a:solidFill>
                  <a:srgbClr val="53585F"/>
                </a:solidFill>
                <a:latin typeface="Calibri" panose="020F0502020204030204"/>
              </a:rPr>
              <a:t>Supl</a:t>
            </a:r>
            <a:r>
              <a:rPr lang="en-US" sz="600" dirty="0">
                <a:solidFill>
                  <a:srgbClr val="53585F"/>
                </a:solidFill>
                <a:latin typeface="Calibri" panose="020F0502020204030204"/>
              </a:rPr>
              <a:t>. 2017;17(B):9-15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2B7D0C48-1D37-42FA-8FCA-2A7C26BF3F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9364" y="1618604"/>
            <a:ext cx="5647436" cy="4049467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54506"/>
            <a:ext cx="8229600" cy="1143000"/>
          </a:xfrm>
        </p:spPr>
        <p:txBody>
          <a:bodyPr/>
          <a:lstStyle/>
          <a:p>
            <a:r>
              <a:rPr lang="es-ES_tradnl" b="1" dirty="0" smtClean="0">
                <a:latin typeface="Arial" charset="0"/>
                <a:ea typeface="Arial" charset="0"/>
                <a:cs typeface="Arial" charset="0"/>
              </a:rPr>
              <a:t>Riesgo </a:t>
            </a:r>
            <a:r>
              <a:rPr lang="es-ES_tradnl" b="1" dirty="0" err="1" smtClean="0">
                <a:latin typeface="Arial" charset="0"/>
                <a:ea typeface="Arial" charset="0"/>
                <a:cs typeface="Arial" charset="0"/>
              </a:rPr>
              <a:t>isqu</a:t>
            </a:r>
            <a:r>
              <a:rPr lang="es-ES" b="1" dirty="0" err="1" smtClean="0">
                <a:latin typeface="Arial" charset="0"/>
                <a:ea typeface="Arial" charset="0"/>
                <a:cs typeface="Arial" charset="0"/>
              </a:rPr>
              <a:t>émico</a:t>
            </a:r>
            <a:endParaRPr lang="es-ES_tradnl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43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29" name="53 Grupo"/>
          <p:cNvGrpSpPr>
            <a:grpSpLocks/>
          </p:cNvGrpSpPr>
          <p:nvPr/>
        </p:nvGrpSpPr>
        <p:grpSpPr bwMode="auto">
          <a:xfrm>
            <a:off x="0" y="71438"/>
            <a:ext cx="9715500" cy="6500812"/>
            <a:chOff x="0" y="71438"/>
            <a:chExt cx="9715500" cy="6500812"/>
          </a:xfrm>
        </p:grpSpPr>
        <p:sp>
          <p:nvSpPr>
            <p:cNvPr id="73730" name="Line 4"/>
            <p:cNvSpPr>
              <a:spLocks noChangeShapeType="1"/>
            </p:cNvSpPr>
            <p:nvPr/>
          </p:nvSpPr>
          <p:spPr bwMode="auto">
            <a:xfrm>
              <a:off x="0" y="785813"/>
              <a:ext cx="91440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73731" name="4 Rectángulo"/>
            <p:cNvSpPr>
              <a:spLocks noChangeArrowheads="1"/>
            </p:cNvSpPr>
            <p:nvPr/>
          </p:nvSpPr>
          <p:spPr bwMode="auto">
            <a:xfrm>
              <a:off x="98459" y="71438"/>
              <a:ext cx="8740741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s-ES" sz="3400" b="1" dirty="0"/>
                <a:t> DIANAS DEL REGIMEN ANTITROMBOTICO </a:t>
              </a:r>
              <a:endParaRPr lang="es-ES" sz="3400" dirty="0"/>
            </a:p>
          </p:txBody>
        </p:sp>
        <p:sp>
          <p:nvSpPr>
            <p:cNvPr id="73732" name="6 CuadroTexto"/>
            <p:cNvSpPr txBox="1">
              <a:spLocks noChangeArrowheads="1"/>
            </p:cNvSpPr>
            <p:nvPr/>
          </p:nvSpPr>
          <p:spPr bwMode="auto">
            <a:xfrm>
              <a:off x="0" y="974725"/>
              <a:ext cx="2928938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s-ES" sz="1400" b="1" u="sng">
                  <a:solidFill>
                    <a:srgbClr val="000000"/>
                  </a:solidFill>
                  <a:latin typeface="Arial" charset="0"/>
                </a:rPr>
                <a:t>Inh. Xa directos:</a:t>
              </a:r>
              <a:endParaRPr lang="es-ES" sz="140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>
                <a:buFont typeface="Arial" charset="0"/>
                <a:buChar char="•"/>
              </a:pPr>
              <a:r>
                <a:rPr lang="es-ES" sz="1400" b="1">
                  <a:solidFill>
                    <a:srgbClr val="000000"/>
                  </a:solidFill>
                  <a:latin typeface="Arial" charset="0"/>
                </a:rPr>
                <a:t> rivaroxaban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s-ES" sz="1400" b="1">
                  <a:solidFill>
                    <a:srgbClr val="000000"/>
                  </a:solidFill>
                  <a:latin typeface="Arial" charset="0"/>
                </a:rPr>
                <a:t> apixaban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s-ES" sz="1400" b="1">
                  <a:solidFill>
                    <a:srgbClr val="000000"/>
                  </a:solidFill>
                  <a:latin typeface="Arial" charset="0"/>
                </a:rPr>
                <a:t> edoxaban</a:t>
              </a:r>
            </a:p>
          </p:txBody>
        </p:sp>
        <p:sp>
          <p:nvSpPr>
            <p:cNvPr id="73733" name="8 CuadroTexto"/>
            <p:cNvSpPr txBox="1">
              <a:spLocks noChangeArrowheads="1"/>
            </p:cNvSpPr>
            <p:nvPr/>
          </p:nvSpPr>
          <p:spPr bwMode="auto">
            <a:xfrm>
              <a:off x="0" y="2925763"/>
              <a:ext cx="3286125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s-ES" sz="1400" b="1" u="sng">
                  <a:solidFill>
                    <a:schemeClr val="bg1"/>
                  </a:solidFill>
                  <a:latin typeface="Arial" charset="0"/>
                </a:rPr>
                <a:t>Inh. Xa indirectos:</a:t>
              </a:r>
              <a:endParaRPr lang="es-ES" sz="1400">
                <a:solidFill>
                  <a:schemeClr val="bg1"/>
                </a:solidFill>
                <a:latin typeface="Arial" charset="0"/>
              </a:endParaRPr>
            </a:p>
            <a:p>
              <a:pPr eaLnBrk="1" hangingPunct="1">
                <a:buFont typeface="Arial" charset="0"/>
                <a:buChar char="•"/>
              </a:pPr>
              <a:r>
                <a:rPr lang="es-ES" sz="1400" b="1">
                  <a:solidFill>
                    <a:schemeClr val="bg1"/>
                  </a:solidFill>
                  <a:latin typeface="Arial" charset="0"/>
                </a:rPr>
                <a:t> fondaparinux</a:t>
              </a:r>
            </a:p>
          </p:txBody>
        </p:sp>
        <p:grpSp>
          <p:nvGrpSpPr>
            <p:cNvPr id="73734" name="52 Grupo"/>
            <p:cNvGrpSpPr>
              <a:grpSpLocks/>
            </p:cNvGrpSpPr>
            <p:nvPr/>
          </p:nvGrpSpPr>
          <p:grpSpPr bwMode="auto">
            <a:xfrm>
              <a:off x="1285875" y="871538"/>
              <a:ext cx="6652940" cy="5700712"/>
              <a:chOff x="1512718" y="1219200"/>
              <a:chExt cx="5781845" cy="4838700"/>
            </a:xfrm>
          </p:grpSpPr>
          <p:sp>
            <p:nvSpPr>
              <p:cNvPr id="73743" name="Line 28"/>
              <p:cNvSpPr>
                <a:spLocks noChangeShapeType="1"/>
              </p:cNvSpPr>
              <p:nvPr/>
            </p:nvSpPr>
            <p:spPr bwMode="auto">
              <a:xfrm flipV="1">
                <a:off x="1574800" y="3392488"/>
                <a:ext cx="1047750" cy="1587"/>
              </a:xfrm>
              <a:prstGeom prst="line">
                <a:avLst/>
              </a:prstGeom>
              <a:noFill/>
              <a:ln w="38100">
                <a:solidFill>
                  <a:srgbClr val="592078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3744" name="Text Box 41"/>
              <p:cNvSpPr txBox="1">
                <a:spLocks noChangeArrowheads="1"/>
              </p:cNvSpPr>
              <p:nvPr/>
            </p:nvSpPr>
            <p:spPr bwMode="auto">
              <a:xfrm>
                <a:off x="2630216" y="3268665"/>
                <a:ext cx="1228725" cy="2840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lnSpc>
                    <a:spcPct val="85000"/>
                  </a:lnSpc>
                </a:pPr>
                <a:r>
                  <a:rPr lang="en-US" sz="1800" b="1">
                    <a:solidFill>
                      <a:srgbClr val="F79646"/>
                    </a:solidFill>
                    <a:latin typeface="Arial" charset="0"/>
                    <a:cs typeface="Arial" charset="0"/>
                  </a:rPr>
                  <a:t>Factor Xa</a:t>
                </a:r>
                <a:endParaRPr lang="en-US" sz="1800" b="1" baseline="-25000">
                  <a:solidFill>
                    <a:srgbClr val="F79646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745" name="Text Box 7"/>
              <p:cNvSpPr txBox="1">
                <a:spLocks noChangeArrowheads="1"/>
              </p:cNvSpPr>
              <p:nvPr/>
            </p:nvSpPr>
            <p:spPr bwMode="auto">
              <a:xfrm>
                <a:off x="1947288" y="5330289"/>
                <a:ext cx="1477963" cy="306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lnSpc>
                    <a:spcPct val="85000"/>
                  </a:lnSpc>
                </a:pPr>
                <a:r>
                  <a:rPr lang="en-US" sz="2000" b="1" dirty="0" err="1">
                    <a:solidFill>
                      <a:schemeClr val="accent6"/>
                    </a:solidFill>
                    <a:latin typeface="Arial" charset="0"/>
                    <a:cs typeface="Arial" charset="0"/>
                  </a:rPr>
                  <a:t>Fibrinógeno</a:t>
                </a:r>
                <a:endParaRPr lang="en-US" sz="2000" b="1" dirty="0">
                  <a:solidFill>
                    <a:schemeClr val="accent6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73746" name="Text Box 10"/>
              <p:cNvSpPr txBox="1">
                <a:spLocks noChangeArrowheads="1"/>
              </p:cNvSpPr>
              <p:nvPr/>
            </p:nvSpPr>
            <p:spPr bwMode="auto">
              <a:xfrm>
                <a:off x="5401865" y="4138613"/>
                <a:ext cx="1264031" cy="483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lnSpc>
                    <a:spcPct val="85000"/>
                  </a:lnSpc>
                </a:pPr>
                <a:r>
                  <a:rPr lang="en-US" sz="1800" b="1">
                    <a:solidFill>
                      <a:srgbClr val="F79646"/>
                    </a:solidFill>
                    <a:latin typeface="Arial" charset="0"/>
                    <a:cs typeface="Arial" charset="0"/>
                  </a:rPr>
                  <a:t>Agregación</a:t>
                </a:r>
              </a:p>
              <a:p>
                <a:pPr>
                  <a:lnSpc>
                    <a:spcPct val="85000"/>
                  </a:lnSpc>
                </a:pPr>
                <a:r>
                  <a:rPr lang="en-US" sz="1800" b="1">
                    <a:solidFill>
                      <a:srgbClr val="F79646"/>
                    </a:solidFill>
                    <a:latin typeface="Arial" charset="0"/>
                    <a:cs typeface="Arial" charset="0"/>
                  </a:rPr>
                  <a:t>plaquetaria</a:t>
                </a:r>
              </a:p>
            </p:txBody>
          </p:sp>
          <p:sp>
            <p:nvSpPr>
              <p:cNvPr id="73747" name="Text Box 11"/>
              <p:cNvSpPr txBox="1">
                <a:spLocks noChangeArrowheads="1"/>
              </p:cNvSpPr>
              <p:nvPr/>
            </p:nvSpPr>
            <p:spPr bwMode="auto">
              <a:xfrm>
                <a:off x="5497384" y="3208038"/>
                <a:ext cx="1230400" cy="478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lnSpc>
                    <a:spcPct val="85000"/>
                  </a:lnSpc>
                </a:pPr>
                <a:r>
                  <a:rPr lang="en-US" sz="1800" b="1">
                    <a:solidFill>
                      <a:srgbClr val="7F7F7F"/>
                    </a:solidFill>
                    <a:latin typeface="Arial" charset="0"/>
                    <a:cs typeface="Arial" charset="0"/>
                  </a:rPr>
                  <a:t>Activación </a:t>
                </a:r>
              </a:p>
              <a:p>
                <a:pPr>
                  <a:lnSpc>
                    <a:spcPct val="85000"/>
                  </a:lnSpc>
                </a:pPr>
                <a:r>
                  <a:rPr lang="en-US" sz="1800" b="1">
                    <a:solidFill>
                      <a:srgbClr val="7F7F7F"/>
                    </a:solidFill>
                    <a:latin typeface="Arial" charset="0"/>
                    <a:cs typeface="Arial" charset="0"/>
                  </a:rPr>
                  <a:t>GPIIb/IIIa</a:t>
                </a:r>
              </a:p>
            </p:txBody>
          </p:sp>
          <p:sp>
            <p:nvSpPr>
              <p:cNvPr id="73748" name="Text Box 12"/>
              <p:cNvSpPr txBox="1">
                <a:spLocks noChangeArrowheads="1"/>
              </p:cNvSpPr>
              <p:nvPr/>
            </p:nvSpPr>
            <p:spPr bwMode="auto">
              <a:xfrm>
                <a:off x="6044678" y="1243013"/>
                <a:ext cx="971238" cy="256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lnSpc>
                    <a:spcPct val="85000"/>
                  </a:lnSpc>
                </a:pPr>
                <a:r>
                  <a:rPr lang="en-US" sz="1600" b="1">
                    <a:solidFill>
                      <a:srgbClr val="7F7F7F"/>
                    </a:solidFill>
                    <a:latin typeface="Arial" charset="0"/>
                    <a:cs typeface="Arial" charset="0"/>
                  </a:rPr>
                  <a:t>Colágeno</a:t>
                </a:r>
              </a:p>
            </p:txBody>
          </p:sp>
          <p:sp>
            <p:nvSpPr>
              <p:cNvPr id="73749" name="Text Box 15"/>
              <p:cNvSpPr txBox="1">
                <a:spLocks noChangeArrowheads="1"/>
              </p:cNvSpPr>
              <p:nvPr/>
            </p:nvSpPr>
            <p:spPr bwMode="auto">
              <a:xfrm>
                <a:off x="1981200" y="3230563"/>
                <a:ext cx="462743" cy="278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lnSpc>
                    <a:spcPct val="85000"/>
                  </a:lnSpc>
                </a:pPr>
                <a:r>
                  <a:rPr lang="en-US" sz="1800" b="1">
                    <a:solidFill>
                      <a:srgbClr val="7F7F7F"/>
                    </a:solidFill>
                    <a:latin typeface="Arial" charset="0"/>
                    <a:cs typeface="Arial" charset="0"/>
                  </a:rPr>
                  <a:t>AT</a:t>
                </a:r>
              </a:p>
            </p:txBody>
          </p:sp>
          <p:grpSp>
            <p:nvGrpSpPr>
              <p:cNvPr id="73750" name="Group 6"/>
              <p:cNvGrpSpPr>
                <a:grpSpLocks/>
              </p:cNvGrpSpPr>
              <p:nvPr/>
            </p:nvGrpSpPr>
            <p:grpSpPr bwMode="auto">
              <a:xfrm>
                <a:off x="6623050" y="1597025"/>
                <a:ext cx="671513" cy="846594"/>
                <a:chOff x="6203950" y="1279525"/>
                <a:chExt cx="671513" cy="846594"/>
              </a:xfrm>
            </p:grpSpPr>
            <p:sp>
              <p:nvSpPr>
                <p:cNvPr id="73779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203950" y="1799094"/>
                  <a:ext cx="671513" cy="327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>
                    <a:lnSpc>
                      <a:spcPct val="85000"/>
                    </a:lnSpc>
                  </a:pPr>
                  <a:r>
                    <a:rPr lang="en-US" sz="1800" b="1">
                      <a:solidFill>
                        <a:srgbClr val="7F7F7F"/>
                      </a:solidFill>
                      <a:latin typeface="Arial" charset="0"/>
                      <a:cs typeface="Arial" charset="0"/>
                    </a:rPr>
                    <a:t>ADP</a:t>
                  </a:r>
                  <a:endParaRPr lang="en-US" sz="1800" b="1" baseline="-25000">
                    <a:solidFill>
                      <a:srgbClr val="7F7F7F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3780" name="Line 23"/>
                <p:cNvSpPr>
                  <a:spLocks noChangeShapeType="1"/>
                </p:cNvSpPr>
                <p:nvPr/>
              </p:nvSpPr>
              <p:spPr bwMode="auto">
                <a:xfrm>
                  <a:off x="6539706" y="1279525"/>
                  <a:ext cx="0" cy="457200"/>
                </a:xfrm>
                <a:prstGeom prst="line">
                  <a:avLst/>
                </a:prstGeom>
                <a:noFill/>
                <a:ln w="38100">
                  <a:solidFill>
                    <a:srgbClr val="592078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73751" name="Group 5"/>
              <p:cNvGrpSpPr>
                <a:grpSpLocks/>
              </p:cNvGrpSpPr>
              <p:nvPr/>
            </p:nvGrpSpPr>
            <p:grpSpPr bwMode="auto">
              <a:xfrm>
                <a:off x="5361780" y="1597025"/>
                <a:ext cx="1552041" cy="4460875"/>
                <a:chOff x="5425896" y="1279525"/>
                <a:chExt cx="1550582" cy="4460875"/>
              </a:xfrm>
            </p:grpSpPr>
            <p:sp>
              <p:nvSpPr>
                <p:cNvPr id="73771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5682040" y="4830882"/>
                  <a:ext cx="906345" cy="306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>
                    <a:lnSpc>
                      <a:spcPct val="85000"/>
                    </a:lnSpc>
                  </a:pPr>
                  <a:r>
                    <a:rPr lang="en-US" sz="2000" b="1" dirty="0" err="1">
                      <a:solidFill>
                        <a:srgbClr val="F79646"/>
                      </a:solidFill>
                      <a:latin typeface="Arial" charset="0"/>
                      <a:cs typeface="Arial" charset="0"/>
                    </a:rPr>
                    <a:t>Fibrina</a:t>
                  </a:r>
                  <a:endParaRPr lang="en-US" sz="2000" b="1" dirty="0">
                    <a:solidFill>
                      <a:srgbClr val="F79646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3772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5589101" y="5395568"/>
                  <a:ext cx="1139283" cy="344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>
                    <a:lnSpc>
                      <a:spcPct val="85000"/>
                    </a:lnSpc>
                  </a:pPr>
                  <a:r>
                    <a:rPr lang="en-US" b="1">
                      <a:solidFill>
                        <a:srgbClr val="C00000"/>
                      </a:solidFill>
                      <a:latin typeface="Arial" charset="0"/>
                      <a:cs typeface="Arial" charset="0"/>
                    </a:rPr>
                    <a:t>Trombo</a:t>
                  </a:r>
                </a:p>
              </p:txBody>
            </p:sp>
            <p:sp>
              <p:nvSpPr>
                <p:cNvPr id="73773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425896" y="2088804"/>
                  <a:ext cx="1550582" cy="2560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>
                    <a:lnSpc>
                      <a:spcPct val="85000"/>
                    </a:lnSpc>
                  </a:pPr>
                  <a:r>
                    <a:rPr lang="en-US" sz="1600" b="1">
                      <a:solidFill>
                        <a:srgbClr val="7F7F7F"/>
                      </a:solidFill>
                      <a:latin typeface="Arial" charset="0"/>
                      <a:cs typeface="Arial" charset="0"/>
                    </a:rPr>
                    <a:t>Tromboxano  A</a:t>
                  </a:r>
                  <a:r>
                    <a:rPr lang="en-US" sz="1600" b="1" baseline="-25000">
                      <a:solidFill>
                        <a:srgbClr val="7F7F7F"/>
                      </a:solidFill>
                      <a:latin typeface="Arial" charset="0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73774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6094412" y="3375624"/>
                  <a:ext cx="1588" cy="446088"/>
                </a:xfrm>
                <a:prstGeom prst="line">
                  <a:avLst/>
                </a:prstGeom>
                <a:noFill/>
                <a:ln w="38100">
                  <a:solidFill>
                    <a:srgbClr val="592078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73775" name="Line 20"/>
                <p:cNvSpPr>
                  <a:spLocks noChangeShapeType="1"/>
                </p:cNvSpPr>
                <p:nvPr/>
              </p:nvSpPr>
              <p:spPr bwMode="auto">
                <a:xfrm>
                  <a:off x="6095206" y="1279525"/>
                  <a:ext cx="0" cy="663575"/>
                </a:xfrm>
                <a:prstGeom prst="line">
                  <a:avLst/>
                </a:prstGeom>
                <a:noFill/>
                <a:ln w="38100">
                  <a:solidFill>
                    <a:srgbClr val="592078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73776" name="Line 21"/>
                <p:cNvSpPr>
                  <a:spLocks noChangeShapeType="1"/>
                </p:cNvSpPr>
                <p:nvPr/>
              </p:nvSpPr>
              <p:spPr bwMode="auto">
                <a:xfrm>
                  <a:off x="6095206" y="2474913"/>
                  <a:ext cx="0" cy="431800"/>
                </a:xfrm>
                <a:prstGeom prst="line">
                  <a:avLst/>
                </a:prstGeom>
                <a:noFill/>
                <a:ln w="38100">
                  <a:solidFill>
                    <a:srgbClr val="592078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73777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6096000" y="4345796"/>
                  <a:ext cx="12329" cy="485086"/>
                </a:xfrm>
                <a:prstGeom prst="line">
                  <a:avLst/>
                </a:prstGeom>
                <a:noFill/>
                <a:ln w="38100">
                  <a:solidFill>
                    <a:srgbClr val="592078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73778" name="Line 25"/>
                <p:cNvSpPr>
                  <a:spLocks noChangeShapeType="1"/>
                </p:cNvSpPr>
                <p:nvPr/>
              </p:nvSpPr>
              <p:spPr bwMode="auto">
                <a:xfrm>
                  <a:off x="6095206" y="5094288"/>
                  <a:ext cx="0" cy="325437"/>
                </a:xfrm>
                <a:prstGeom prst="line">
                  <a:avLst/>
                </a:prstGeom>
                <a:noFill/>
                <a:ln w="38100">
                  <a:solidFill>
                    <a:srgbClr val="592078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73752" name="Line 28"/>
              <p:cNvSpPr>
                <a:spLocks noChangeShapeType="1"/>
              </p:cNvSpPr>
              <p:nvPr/>
            </p:nvSpPr>
            <p:spPr bwMode="auto">
              <a:xfrm>
                <a:off x="3676650" y="3392488"/>
                <a:ext cx="287338" cy="0"/>
              </a:xfrm>
              <a:prstGeom prst="line">
                <a:avLst/>
              </a:prstGeom>
              <a:noFill/>
              <a:ln w="38100">
                <a:solidFill>
                  <a:srgbClr val="592078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3753" name="Line 29"/>
              <p:cNvSpPr>
                <a:spLocks noChangeShapeType="1"/>
              </p:cNvSpPr>
              <p:nvPr/>
            </p:nvSpPr>
            <p:spPr bwMode="auto">
              <a:xfrm flipV="1">
                <a:off x="4610100" y="4275138"/>
                <a:ext cx="673100" cy="3175"/>
              </a:xfrm>
              <a:prstGeom prst="line">
                <a:avLst/>
              </a:prstGeom>
              <a:noFill/>
              <a:ln w="38100">
                <a:solidFill>
                  <a:srgbClr val="592078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3754" name="Line 30"/>
              <p:cNvSpPr>
                <a:spLocks noChangeShapeType="1"/>
              </p:cNvSpPr>
              <p:nvPr/>
            </p:nvSpPr>
            <p:spPr bwMode="auto">
              <a:xfrm flipH="1" flipV="1">
                <a:off x="6083296" y="3875021"/>
                <a:ext cx="1078851" cy="0"/>
              </a:xfrm>
              <a:prstGeom prst="line">
                <a:avLst/>
              </a:prstGeom>
              <a:noFill/>
              <a:ln w="38100">
                <a:solidFill>
                  <a:srgbClr val="592078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3755" name="Line 31"/>
              <p:cNvSpPr>
                <a:spLocks noChangeShapeType="1"/>
              </p:cNvSpPr>
              <p:nvPr/>
            </p:nvSpPr>
            <p:spPr bwMode="auto">
              <a:xfrm flipH="1" flipV="1">
                <a:off x="6997699" y="2714624"/>
                <a:ext cx="288610" cy="8321"/>
              </a:xfrm>
              <a:prstGeom prst="line">
                <a:avLst/>
              </a:prstGeom>
              <a:noFill/>
              <a:ln w="38100">
                <a:solidFill>
                  <a:srgbClr val="592078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3756" name="Line 33"/>
              <p:cNvSpPr>
                <a:spLocks noChangeShapeType="1"/>
              </p:cNvSpPr>
              <p:nvPr/>
            </p:nvSpPr>
            <p:spPr bwMode="auto">
              <a:xfrm>
                <a:off x="1574800" y="3753750"/>
                <a:ext cx="1854200" cy="485084"/>
              </a:xfrm>
              <a:prstGeom prst="line">
                <a:avLst/>
              </a:prstGeom>
              <a:noFill/>
              <a:ln w="38100">
                <a:solidFill>
                  <a:srgbClr val="592078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3757" name="Line 34"/>
              <p:cNvSpPr>
                <a:spLocks noChangeShapeType="1"/>
              </p:cNvSpPr>
              <p:nvPr/>
            </p:nvSpPr>
            <p:spPr bwMode="auto">
              <a:xfrm flipV="1">
                <a:off x="2679700" y="4368800"/>
                <a:ext cx="762000" cy="177800"/>
              </a:xfrm>
              <a:prstGeom prst="line">
                <a:avLst/>
              </a:prstGeom>
              <a:noFill/>
              <a:ln w="38100">
                <a:solidFill>
                  <a:srgbClr val="592078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3758" name="Line 32"/>
              <p:cNvSpPr>
                <a:spLocks noChangeShapeType="1"/>
              </p:cNvSpPr>
              <p:nvPr/>
            </p:nvSpPr>
            <p:spPr bwMode="auto">
              <a:xfrm>
                <a:off x="5695912" y="1682075"/>
                <a:ext cx="336596" cy="0"/>
              </a:xfrm>
              <a:prstGeom prst="line">
                <a:avLst/>
              </a:prstGeom>
              <a:noFill/>
              <a:ln w="38100">
                <a:solidFill>
                  <a:srgbClr val="592078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3759" name="Line 43"/>
              <p:cNvSpPr>
                <a:spLocks noChangeShapeType="1"/>
              </p:cNvSpPr>
              <p:nvPr/>
            </p:nvSpPr>
            <p:spPr bwMode="auto">
              <a:xfrm>
                <a:off x="1512718" y="1813413"/>
                <a:ext cx="1135232" cy="1156800"/>
              </a:xfrm>
              <a:prstGeom prst="line">
                <a:avLst/>
              </a:prstGeom>
              <a:noFill/>
              <a:ln w="38100">
                <a:solidFill>
                  <a:srgbClr val="592078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s-ES"/>
              </a:p>
            </p:txBody>
          </p:sp>
          <p:cxnSp>
            <p:nvCxnSpPr>
              <p:cNvPr id="73760" name="Rechte verbindingslijn met pijl 49"/>
              <p:cNvCxnSpPr>
                <a:cxnSpLocks noChangeShapeType="1"/>
              </p:cNvCxnSpPr>
              <p:nvPr/>
            </p:nvCxnSpPr>
            <p:spPr bwMode="auto">
              <a:xfrm>
                <a:off x="3390900" y="5512180"/>
                <a:ext cx="2184400" cy="0"/>
              </a:xfrm>
              <a:prstGeom prst="straightConnector1">
                <a:avLst/>
              </a:prstGeom>
              <a:noFill/>
              <a:ln w="38100">
                <a:solidFill>
                  <a:srgbClr val="592078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3761" name="Rechte verbindingslijn met pijl 54"/>
              <p:cNvCxnSpPr>
                <a:cxnSpLocks noChangeShapeType="1"/>
              </p:cNvCxnSpPr>
              <p:nvPr/>
            </p:nvCxnSpPr>
            <p:spPr bwMode="auto">
              <a:xfrm flipV="1">
                <a:off x="4927209" y="4287838"/>
                <a:ext cx="0" cy="411162"/>
              </a:xfrm>
              <a:prstGeom prst="straightConnector1">
                <a:avLst/>
              </a:prstGeom>
              <a:noFill/>
              <a:ln w="38100">
                <a:solidFill>
                  <a:srgbClr val="592078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73762" name="Group 9"/>
              <p:cNvGrpSpPr>
                <a:grpSpLocks/>
              </p:cNvGrpSpPr>
              <p:nvPr/>
            </p:nvGrpSpPr>
            <p:grpSpPr bwMode="auto">
              <a:xfrm>
                <a:off x="3310017" y="1219200"/>
                <a:ext cx="1430946" cy="4248082"/>
                <a:chOff x="3042523" y="889000"/>
                <a:chExt cx="1430946" cy="4248082"/>
              </a:xfrm>
            </p:grpSpPr>
            <p:sp>
              <p:nvSpPr>
                <p:cNvPr id="73763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3042523" y="889000"/>
                  <a:ext cx="1430946" cy="2782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>
                    <a:lnSpc>
                      <a:spcPct val="85000"/>
                    </a:lnSpc>
                  </a:pPr>
                  <a:r>
                    <a:rPr lang="en-US" sz="1800" b="1">
                      <a:solidFill>
                        <a:srgbClr val="7F7F7F"/>
                      </a:solidFill>
                      <a:latin typeface="Arial" charset="0"/>
                      <a:cs typeface="Arial" charset="0"/>
                    </a:rPr>
                    <a:t>Factor tisular</a:t>
                  </a:r>
                </a:p>
              </p:txBody>
            </p:sp>
            <p:sp>
              <p:nvSpPr>
                <p:cNvPr id="73764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3045591" y="1550870"/>
                  <a:ext cx="1330646" cy="478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>
                    <a:lnSpc>
                      <a:spcPct val="85000"/>
                    </a:lnSpc>
                  </a:pPr>
                  <a:r>
                    <a:rPr lang="nl-BE" sz="1800" b="1">
                      <a:solidFill>
                        <a:srgbClr val="7F7F7F"/>
                      </a:solidFill>
                      <a:latin typeface="Arial" charset="0"/>
                      <a:cs typeface="Arial" charset="0"/>
                    </a:rPr>
                    <a:t>Cascada de </a:t>
                  </a:r>
                </a:p>
                <a:p>
                  <a:pPr>
                    <a:lnSpc>
                      <a:spcPct val="85000"/>
                    </a:lnSpc>
                  </a:pPr>
                  <a:r>
                    <a:rPr lang="nl-BE" sz="1800" b="1">
                      <a:solidFill>
                        <a:srgbClr val="7F7F7F"/>
                      </a:solidFill>
                      <a:latin typeface="Arial" charset="0"/>
                      <a:cs typeface="Arial" charset="0"/>
                    </a:rPr>
                    <a:t>coagulación</a:t>
                  </a:r>
                  <a:endParaRPr lang="en-US" sz="1800" b="1">
                    <a:solidFill>
                      <a:srgbClr val="7F7F7F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73765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3120535" y="2420938"/>
                  <a:ext cx="1352934" cy="2782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>
                    <a:lnSpc>
                      <a:spcPct val="85000"/>
                    </a:lnSpc>
                  </a:pPr>
                  <a:r>
                    <a:rPr lang="en-US" sz="1800" b="1">
                      <a:solidFill>
                        <a:srgbClr val="7F7F7F"/>
                      </a:solidFill>
                      <a:latin typeface="Arial" charset="0"/>
                      <a:cs typeface="Arial" charset="0"/>
                    </a:rPr>
                    <a:t>Protrombina</a:t>
                  </a:r>
                </a:p>
              </p:txBody>
            </p:sp>
            <p:sp>
              <p:nvSpPr>
                <p:cNvPr id="7376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3099942" y="3824151"/>
                  <a:ext cx="1230531" cy="2840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>
                    <a:lnSpc>
                      <a:spcPct val="85000"/>
                    </a:lnSpc>
                  </a:pPr>
                  <a:r>
                    <a:rPr lang="en-US" sz="1800" b="1">
                      <a:solidFill>
                        <a:srgbClr val="F79646"/>
                      </a:solidFill>
                      <a:latin typeface="Arial" charset="0"/>
                      <a:cs typeface="Arial" charset="0"/>
                    </a:rPr>
                    <a:t>   Trombina</a:t>
                  </a:r>
                </a:p>
              </p:txBody>
            </p:sp>
            <p:sp>
              <p:nvSpPr>
                <p:cNvPr id="73767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3708400" y="2673350"/>
                  <a:ext cx="11906" cy="1136650"/>
                </a:xfrm>
                <a:prstGeom prst="line">
                  <a:avLst/>
                </a:prstGeom>
                <a:noFill/>
                <a:ln w="38100">
                  <a:solidFill>
                    <a:srgbClr val="592078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es-ES"/>
                </a:p>
              </p:txBody>
            </p:sp>
            <p:cxnSp>
              <p:nvCxnSpPr>
                <p:cNvPr id="73768" name="Rechte verbindingslijn met pijl 46"/>
                <p:cNvCxnSpPr>
                  <a:cxnSpLocks noChangeShapeType="1"/>
                  <a:stCxn id="73766" idx="2"/>
                </p:cNvCxnSpPr>
                <p:nvPr/>
              </p:nvCxnSpPr>
              <p:spPr bwMode="auto">
                <a:xfrm>
                  <a:off x="3715208" y="4108247"/>
                  <a:ext cx="17598" cy="1028835"/>
                </a:xfrm>
                <a:prstGeom prst="straightConnector1">
                  <a:avLst/>
                </a:prstGeom>
                <a:noFill/>
                <a:ln w="38100">
                  <a:solidFill>
                    <a:srgbClr val="592078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3769" name="Straight Arrow Connector 30"/>
                <p:cNvCxnSpPr>
                  <a:cxnSpLocks noChangeShapeType="1"/>
                </p:cNvCxnSpPr>
                <p:nvPr/>
              </p:nvCxnSpPr>
              <p:spPr bwMode="auto">
                <a:xfrm>
                  <a:off x="3720306" y="1155700"/>
                  <a:ext cx="0" cy="395288"/>
                </a:xfrm>
                <a:prstGeom prst="straightConnector1">
                  <a:avLst/>
                </a:prstGeom>
                <a:noFill/>
                <a:ln w="38100">
                  <a:solidFill>
                    <a:srgbClr val="592078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3770" name="Straight Arrow Connector 30"/>
                <p:cNvCxnSpPr>
                  <a:cxnSpLocks noChangeShapeType="1"/>
                </p:cNvCxnSpPr>
                <p:nvPr/>
              </p:nvCxnSpPr>
              <p:spPr bwMode="auto">
                <a:xfrm>
                  <a:off x="3720306" y="2070100"/>
                  <a:ext cx="0" cy="395288"/>
                </a:xfrm>
                <a:prstGeom prst="straightConnector1">
                  <a:avLst/>
                </a:prstGeom>
                <a:noFill/>
                <a:ln w="38100">
                  <a:solidFill>
                    <a:srgbClr val="592078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73735" name="92 CuadroTexto"/>
            <p:cNvSpPr txBox="1">
              <a:spLocks noChangeArrowheads="1"/>
            </p:cNvSpPr>
            <p:nvPr/>
          </p:nvSpPr>
          <p:spPr bwMode="auto">
            <a:xfrm>
              <a:off x="0" y="4760913"/>
              <a:ext cx="2928938" cy="954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s-ES" sz="1400" b="1" u="sng">
                  <a:solidFill>
                    <a:srgbClr val="000000"/>
                  </a:solidFill>
                  <a:latin typeface="Arial" charset="0"/>
                </a:rPr>
                <a:t>Inh. directos trombina:</a:t>
              </a:r>
              <a:endParaRPr lang="es-ES" sz="140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>
                <a:buFont typeface="Arial" charset="0"/>
                <a:buChar char="•"/>
              </a:pPr>
              <a:r>
                <a:rPr lang="es-ES" sz="1400" b="1">
                  <a:solidFill>
                    <a:srgbClr val="000000"/>
                  </a:solidFill>
                  <a:latin typeface="Arial" charset="0"/>
                </a:rPr>
                <a:t> bivalirudina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s-ES" sz="1400" b="1">
                  <a:solidFill>
                    <a:srgbClr val="000000"/>
                  </a:solidFill>
                  <a:latin typeface="Arial" charset="0"/>
                </a:rPr>
                <a:t> hirudina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s-ES" sz="1400" b="1">
                  <a:solidFill>
                    <a:srgbClr val="000000"/>
                  </a:solidFill>
                  <a:latin typeface="Arial" charset="0"/>
                </a:rPr>
                <a:t> dabigatran</a:t>
              </a:r>
            </a:p>
          </p:txBody>
        </p:sp>
        <p:sp>
          <p:nvSpPr>
            <p:cNvPr id="73736" name="Text Box 15"/>
            <p:cNvSpPr txBox="1">
              <a:spLocks noChangeArrowheads="1"/>
            </p:cNvSpPr>
            <p:nvPr/>
          </p:nvSpPr>
          <p:spPr bwMode="auto">
            <a:xfrm>
              <a:off x="1825625" y="3884613"/>
              <a:ext cx="531813" cy="327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800" b="1">
                  <a:solidFill>
                    <a:srgbClr val="7F7F7F"/>
                  </a:solidFill>
                  <a:latin typeface="Arial" charset="0"/>
                  <a:cs typeface="Arial" charset="0"/>
                </a:rPr>
                <a:t>AT</a:t>
              </a:r>
            </a:p>
          </p:txBody>
        </p:sp>
        <p:sp>
          <p:nvSpPr>
            <p:cNvPr id="73737" name="95 Rectángulo"/>
            <p:cNvSpPr>
              <a:spLocks noChangeArrowheads="1"/>
            </p:cNvSpPr>
            <p:nvPr/>
          </p:nvSpPr>
          <p:spPr bwMode="auto">
            <a:xfrm>
              <a:off x="0" y="3548063"/>
              <a:ext cx="3143250" cy="73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" sz="1400" b="1" u="sng">
                  <a:solidFill>
                    <a:srgbClr val="000000"/>
                  </a:solidFill>
                </a:rPr>
                <a:t>Inh. indirectos trombina:</a:t>
              </a:r>
              <a:endParaRPr lang="es-ES" sz="1400">
                <a:solidFill>
                  <a:srgbClr val="000000"/>
                </a:solidFill>
              </a:endParaRPr>
            </a:p>
            <a:p>
              <a:pPr>
                <a:buFont typeface="Arial" charset="0"/>
                <a:buChar char="•"/>
              </a:pPr>
              <a:r>
                <a:rPr lang="es-ES" sz="1400" b="1">
                  <a:solidFill>
                    <a:srgbClr val="000000"/>
                  </a:solidFill>
                </a:rPr>
                <a:t> HNF</a:t>
              </a:r>
            </a:p>
            <a:p>
              <a:pPr>
                <a:buFont typeface="Arial" charset="0"/>
                <a:buChar char="•"/>
              </a:pPr>
              <a:r>
                <a:rPr lang="es-ES" sz="1400" b="1">
                  <a:solidFill>
                    <a:srgbClr val="000000"/>
                  </a:solidFill>
                </a:rPr>
                <a:t> HBPM</a:t>
              </a:r>
            </a:p>
          </p:txBody>
        </p:sp>
        <p:sp>
          <p:nvSpPr>
            <p:cNvPr id="73738" name="97 Rectángulo"/>
            <p:cNvSpPr>
              <a:spLocks noChangeArrowheads="1"/>
            </p:cNvSpPr>
            <p:nvPr/>
          </p:nvSpPr>
          <p:spPr bwMode="auto">
            <a:xfrm>
              <a:off x="4572000" y="4905375"/>
              <a:ext cx="2500313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s-ES" sz="1400" b="1" u="sng">
                  <a:solidFill>
                    <a:schemeClr val="bg1"/>
                  </a:solidFill>
                </a:rPr>
                <a:t>Antagonistas</a:t>
              </a:r>
            </a:p>
            <a:p>
              <a:r>
                <a:rPr lang="es-ES" sz="1400" b="1" u="sng">
                  <a:solidFill>
                    <a:schemeClr val="bg1"/>
                  </a:solidFill>
                </a:rPr>
                <a:t>receptor trombina:</a:t>
              </a:r>
              <a:endParaRPr lang="es-ES" sz="1400">
                <a:solidFill>
                  <a:schemeClr val="bg1"/>
                </a:solidFill>
              </a:endParaRPr>
            </a:p>
            <a:p>
              <a:pPr>
                <a:buFont typeface="Arial" charset="0"/>
                <a:buChar char="•"/>
              </a:pPr>
              <a:r>
                <a:rPr lang="es-ES" sz="1400" b="1">
                  <a:solidFill>
                    <a:schemeClr val="bg1"/>
                  </a:solidFill>
                </a:rPr>
                <a:t> Atopaxar</a:t>
              </a:r>
            </a:p>
            <a:p>
              <a:pPr>
                <a:buFont typeface="Arial" charset="0"/>
                <a:buChar char="•"/>
              </a:pPr>
              <a:r>
                <a:rPr lang="es-ES" sz="1400" b="1">
                  <a:solidFill>
                    <a:schemeClr val="bg1"/>
                  </a:solidFill>
                </a:rPr>
                <a:t> Vorapaxar</a:t>
              </a:r>
            </a:p>
          </p:txBody>
        </p:sp>
        <p:sp>
          <p:nvSpPr>
            <p:cNvPr id="73739" name="98 CuadroTexto"/>
            <p:cNvSpPr txBox="1">
              <a:spLocks noChangeArrowheads="1"/>
            </p:cNvSpPr>
            <p:nvPr/>
          </p:nvSpPr>
          <p:spPr bwMode="auto">
            <a:xfrm>
              <a:off x="4429125" y="1190625"/>
              <a:ext cx="17859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s-ES" sz="1400" b="1" u="sng" dirty="0" err="1">
                  <a:solidFill>
                    <a:srgbClr val="000000"/>
                  </a:solidFill>
                  <a:latin typeface="Arial" charset="0"/>
                </a:rPr>
                <a:t>Inh.sintesis</a:t>
              </a:r>
              <a:r>
                <a:rPr lang="es-ES" sz="1400" b="1" u="sng" dirty="0">
                  <a:solidFill>
                    <a:srgbClr val="000000"/>
                  </a:solidFill>
                  <a:latin typeface="Arial" charset="0"/>
                </a:rPr>
                <a:t> TXA2:</a:t>
              </a:r>
              <a:endParaRPr lang="es-ES" sz="1400" dirty="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>
                <a:buFont typeface="Arial" charset="0"/>
                <a:buChar char="•"/>
              </a:pPr>
              <a:r>
                <a:rPr lang="es-ES" sz="1400" b="1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s-ES" sz="1400" b="1" dirty="0" err="1">
                  <a:solidFill>
                    <a:srgbClr val="000000"/>
                  </a:solidFill>
                  <a:latin typeface="Arial" charset="0"/>
                </a:rPr>
                <a:t>aas</a:t>
              </a:r>
              <a:endParaRPr lang="es-ES" sz="14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3740" name="99 CuadroTexto"/>
            <p:cNvSpPr txBox="1">
              <a:spLocks noChangeArrowheads="1"/>
            </p:cNvSpPr>
            <p:nvPr/>
          </p:nvSpPr>
          <p:spPr bwMode="auto">
            <a:xfrm>
              <a:off x="7858125" y="2112963"/>
              <a:ext cx="1357313" cy="160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s-ES" sz="1400" b="1" u="sng">
                  <a:solidFill>
                    <a:srgbClr val="000000"/>
                  </a:solidFill>
                  <a:latin typeface="Arial" charset="0"/>
                </a:rPr>
                <a:t>Inh. P2Y12:</a:t>
              </a:r>
              <a:endParaRPr lang="es-ES" sz="140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>
                <a:buFont typeface="Arial" charset="0"/>
                <a:buChar char="•"/>
              </a:pPr>
              <a:r>
                <a:rPr lang="es-ES" sz="1400" b="1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14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ticlopidina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US" sz="14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 clopidogrel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US" sz="14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 prasugrel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US" sz="14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 ticagrelor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nl-BE" sz="14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 cangrelor</a:t>
              </a:r>
            </a:p>
            <a:p>
              <a:pPr eaLnBrk="1" hangingPunct="1"/>
              <a:endParaRPr lang="es-ES" sz="14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3741" name="101 CuadroTexto"/>
            <p:cNvSpPr txBox="1">
              <a:spLocks noChangeArrowheads="1"/>
            </p:cNvSpPr>
            <p:nvPr/>
          </p:nvSpPr>
          <p:spPr bwMode="auto">
            <a:xfrm>
              <a:off x="7858125" y="3786188"/>
              <a:ext cx="1857375" cy="954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s-ES" sz="1400" b="1" u="sng">
                  <a:solidFill>
                    <a:srgbClr val="000000"/>
                  </a:solidFill>
                  <a:latin typeface="Arial" charset="0"/>
                </a:rPr>
                <a:t>Inh. GPIIb/IIIa</a:t>
              </a:r>
              <a:endParaRPr lang="es-ES" sz="140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>
                <a:buFont typeface="Arial" charset="0"/>
                <a:buChar char="•"/>
              </a:pPr>
              <a:r>
                <a:rPr lang="es-ES" sz="1400" b="1">
                  <a:solidFill>
                    <a:srgbClr val="000000"/>
                  </a:solidFill>
                  <a:latin typeface="Arial" charset="0"/>
                </a:rPr>
                <a:t> abciximab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s-ES" sz="1400" b="1">
                  <a:solidFill>
                    <a:srgbClr val="000000"/>
                  </a:solidFill>
                  <a:latin typeface="Arial" charset="0"/>
                </a:rPr>
                <a:t> tirofiban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s-ES" sz="1400" b="1">
                  <a:solidFill>
                    <a:srgbClr val="000000"/>
                  </a:solidFill>
                  <a:latin typeface="Arial" charset="0"/>
                </a:rPr>
                <a:t> eptifibatida</a:t>
              </a:r>
            </a:p>
          </p:txBody>
        </p:sp>
        <p:sp>
          <p:nvSpPr>
            <p:cNvPr id="73742" name="Line 18"/>
            <p:cNvSpPr>
              <a:spLocks noChangeShapeType="1"/>
            </p:cNvSpPr>
            <p:nvPr/>
          </p:nvSpPr>
          <p:spPr bwMode="auto">
            <a:xfrm flipH="1">
              <a:off x="7500958" y="2357430"/>
              <a:ext cx="13700" cy="1339144"/>
            </a:xfrm>
            <a:prstGeom prst="line">
              <a:avLst/>
            </a:prstGeom>
            <a:noFill/>
            <a:ln w="38100">
              <a:solidFill>
                <a:srgbClr val="592078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516583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F0D3CAD-71D0-409D-9426-3F964C7B4267}"/>
              </a:ext>
            </a:extLst>
          </p:cNvPr>
          <p:cNvSpPr/>
          <p:nvPr/>
        </p:nvSpPr>
        <p:spPr>
          <a:xfrm>
            <a:off x="5567431" y="5058778"/>
            <a:ext cx="209223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Incidence of MACE According to Baseline FFR and SD</a:t>
            </a:r>
            <a:r>
              <a:rPr lang="en-US" sz="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2</a:t>
            </a:r>
            <a:endParaRPr lang="es-ES" sz="600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D6275646-663D-4587-89FA-5C588F808149}"/>
              </a:ext>
            </a:extLst>
          </p:cNvPr>
          <p:cNvSpPr/>
          <p:nvPr/>
        </p:nvSpPr>
        <p:spPr>
          <a:xfrm>
            <a:off x="6253917" y="5168255"/>
            <a:ext cx="692738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 586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2B76560E-230C-44CA-8D3A-5636B351C382}"/>
              </a:ext>
            </a:extLst>
          </p:cNvPr>
          <p:cNvSpPr/>
          <p:nvPr/>
        </p:nvSpPr>
        <p:spPr>
          <a:xfrm>
            <a:off x="1521602" y="5167949"/>
            <a:ext cx="1575191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 5.403 </a:t>
            </a:r>
            <a:endParaRPr lang="es-ES" sz="675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D15EC6FD-8ADA-4F29-AFD7-60B90BC7EA21}"/>
              </a:ext>
            </a:extLst>
          </p:cNvPr>
          <p:cNvSpPr/>
          <p:nvPr/>
        </p:nvSpPr>
        <p:spPr>
          <a:xfrm>
            <a:off x="1546248" y="5045272"/>
            <a:ext cx="156324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Death or MI by Stent Length per patient</a:t>
            </a:r>
            <a:r>
              <a:rPr lang="en-US" sz="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1</a:t>
            </a:r>
            <a:endParaRPr lang="es-ES" sz="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455971" y="2097154"/>
            <a:ext cx="8205248" cy="2915343"/>
            <a:chOff x="455971" y="2097154"/>
            <a:chExt cx="8205248" cy="2915343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xmlns="" id="{9BFE67B2-66B0-4954-A088-91428A15BC27}"/>
                </a:ext>
              </a:extLst>
            </p:cNvPr>
            <p:cNvSpPr/>
            <p:nvPr/>
          </p:nvSpPr>
          <p:spPr>
            <a:xfrm>
              <a:off x="1644916" y="2099947"/>
              <a:ext cx="1328563" cy="3310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s-ES" sz="1050" b="1" dirty="0">
                  <a:solidFill>
                    <a:srgbClr val="FFFFFF"/>
                  </a:solidFill>
                  <a:latin typeface="Calibri" panose="020F0502020204030204"/>
                </a:rPr>
                <a:t>LONGITUD</a:t>
              </a:r>
            </a:p>
            <a:p>
              <a:pPr algn="ctr" defTabSz="685800">
                <a:defRPr/>
              </a:pPr>
              <a:r>
                <a:rPr lang="es-ES" sz="1050" b="1" dirty="0">
                  <a:solidFill>
                    <a:srgbClr val="FFFFFF"/>
                  </a:solidFill>
                  <a:latin typeface="Calibri" panose="020F0502020204030204"/>
                </a:rPr>
                <a:t>Cuanto más, peor</a:t>
              </a:r>
              <a:endParaRPr lang="en-US" sz="1050" b="1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68DA2925-5A05-40E2-A740-F3106E157A0E}"/>
                </a:ext>
              </a:extLst>
            </p:cNvPr>
            <p:cNvSpPr/>
            <p:nvPr/>
          </p:nvSpPr>
          <p:spPr>
            <a:xfrm>
              <a:off x="5960844" y="2097154"/>
              <a:ext cx="1278882" cy="3205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s-ES" sz="1050" b="1" dirty="0">
                  <a:solidFill>
                    <a:srgbClr val="FFFFFF"/>
                  </a:solidFill>
                  <a:latin typeface="Calibri" panose="020F0502020204030204"/>
                </a:rPr>
                <a:t>DIAMÉTRO</a:t>
              </a:r>
            </a:p>
            <a:p>
              <a:pPr algn="ctr" defTabSz="685800">
                <a:defRPr/>
              </a:pPr>
              <a:r>
                <a:rPr lang="es-ES" sz="1050" b="1" dirty="0">
                  <a:solidFill>
                    <a:srgbClr val="FFFFFF"/>
                  </a:solidFill>
                  <a:latin typeface="Calibri" panose="020F0502020204030204"/>
                </a:rPr>
                <a:t>Cuanto más, mejor</a:t>
              </a:r>
              <a:endParaRPr lang="en-US" sz="1050" b="1" dirty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xmlns="" id="{44D97906-B6C2-4B7B-B7B5-D52E66B62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39352" y="2711952"/>
              <a:ext cx="4121867" cy="2225808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xmlns="" id="{9F874B50-3430-4AC4-B250-B922919B8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5971" y="2470144"/>
              <a:ext cx="3706454" cy="2542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12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4385"/>
            <a:ext cx="9144000" cy="54092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14399" y="169333"/>
            <a:ext cx="7334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latin typeface="Arial" charset="0"/>
                <a:ea typeface="Arial" charset="0"/>
                <a:cs typeface="Arial" charset="0"/>
              </a:rPr>
              <a:t>PRECISE DAPT SCORE: BAJO RIESGPO DE SANGRADO SI &lt; 25 </a:t>
            </a:r>
            <a:endParaRPr lang="es-ES_tradnl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54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265"/>
            <a:ext cx="9144000" cy="484360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14399" y="169333"/>
            <a:ext cx="729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latin typeface="Arial" charset="0"/>
                <a:ea typeface="Arial" charset="0"/>
                <a:cs typeface="Arial" charset="0"/>
              </a:rPr>
              <a:t>PRECISE DAPT SCORE: ALTO RIESGPO DE SANGRADO SI &gt; 25 </a:t>
            </a:r>
            <a:endParaRPr lang="es-ES_tradnl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58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3" y="686614"/>
            <a:ext cx="8805333" cy="40487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82972"/>
            <a:ext cx="9144000" cy="224663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20799" y="169333"/>
            <a:ext cx="612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latin typeface="Arial" charset="0"/>
                <a:ea typeface="Arial" charset="0"/>
                <a:cs typeface="Arial" charset="0"/>
              </a:rPr>
              <a:t>DAPT SCORE: BAJO RIESGPO DE SANGRADO SI &gt; 2 </a:t>
            </a:r>
            <a:endParaRPr lang="es-ES_tradnl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3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371"/>
            <a:ext cx="9144000" cy="28375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162895"/>
            <a:ext cx="5473700" cy="330886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80536" y="1490131"/>
            <a:ext cx="7264400" cy="267765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s-ES" altLang="es-ES_tradnl" sz="2400" dirty="0">
              <a:solidFill>
                <a:schemeClr val="tx2"/>
              </a:solidFill>
            </a:endParaRPr>
          </a:p>
          <a:p>
            <a:r>
              <a:rPr lang="es-ES" altLang="es-ES_tradnl" sz="2400" dirty="0">
                <a:solidFill>
                  <a:schemeClr val="tx2"/>
                </a:solidFill>
              </a:rPr>
              <a:t>Score DAPT bajo (&lt;2)</a:t>
            </a:r>
          </a:p>
          <a:p>
            <a:r>
              <a:rPr lang="es-ES" altLang="es-ES_tradnl" sz="2400" dirty="0">
                <a:solidFill>
                  <a:schemeClr val="tx2"/>
                </a:solidFill>
              </a:rPr>
              <a:t>	- NNT para prevenir los eventos isquémicos 153</a:t>
            </a:r>
          </a:p>
          <a:p>
            <a:r>
              <a:rPr lang="es-ES" altLang="es-ES_tradnl" sz="2400" dirty="0">
                <a:solidFill>
                  <a:schemeClr val="tx2"/>
                </a:solidFill>
              </a:rPr>
              <a:t>	- NNT para causar sangrados importantes       63</a:t>
            </a:r>
          </a:p>
          <a:p>
            <a:r>
              <a:rPr lang="es-ES" altLang="es-ES_tradnl" sz="2400" dirty="0">
                <a:solidFill>
                  <a:schemeClr val="tx2"/>
                </a:solidFill>
              </a:rPr>
              <a:t>Score DAPT alto (≥2)</a:t>
            </a:r>
          </a:p>
          <a:p>
            <a:r>
              <a:rPr lang="es-ES" altLang="es-ES_tradnl" sz="2400" dirty="0">
                <a:solidFill>
                  <a:schemeClr val="tx2"/>
                </a:solidFill>
              </a:rPr>
              <a:t>	- NNT para prevenir los eventos isquémicos      </a:t>
            </a:r>
            <a:r>
              <a:rPr lang="es-ES" altLang="es-ES_tradnl" sz="2400" dirty="0" smtClean="0">
                <a:solidFill>
                  <a:schemeClr val="tx2"/>
                </a:solidFill>
              </a:rPr>
              <a:t>34</a:t>
            </a:r>
            <a:endParaRPr lang="es-ES" altLang="es-ES_tradnl" sz="2400" dirty="0">
              <a:solidFill>
                <a:schemeClr val="tx2"/>
              </a:solidFill>
            </a:endParaRPr>
          </a:p>
          <a:p>
            <a:r>
              <a:rPr lang="es-ES" altLang="es-ES_tradnl" sz="2400" dirty="0">
                <a:solidFill>
                  <a:schemeClr val="tx2"/>
                </a:solidFill>
              </a:rPr>
              <a:t>	- NNT para causar sangrados importantes     272</a:t>
            </a:r>
          </a:p>
        </p:txBody>
      </p:sp>
    </p:spTree>
    <p:extLst>
      <p:ext uri="{BB962C8B-B14F-4D97-AF65-F5344CB8AC3E}">
        <p14:creationId xmlns:p14="http://schemas.microsoft.com/office/powerpoint/2010/main" val="154934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36969"/>
          <a:stretch/>
        </p:blipFill>
        <p:spPr>
          <a:xfrm>
            <a:off x="2837386" y="3056458"/>
            <a:ext cx="3323883" cy="211104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712390" y="115460"/>
            <a:ext cx="5353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Arial"/>
                <a:cs typeface="Arial"/>
              </a:rPr>
              <a:t>Cardiopatía isquémica estable</a:t>
            </a:r>
            <a:endParaRPr lang="es-ES" sz="2800" b="1" dirty="0">
              <a:latin typeface="Arial"/>
              <a:cs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323" y="1380036"/>
            <a:ext cx="1926232" cy="15500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157" y="5167500"/>
            <a:ext cx="1414740" cy="166027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7317"/>
            <a:ext cx="2025571" cy="228553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1323" y="3426568"/>
            <a:ext cx="1822882" cy="148059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6142" y="850364"/>
            <a:ext cx="3245127" cy="226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5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580"/>
            <a:ext cx="9144000" cy="254832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067" y="0"/>
            <a:ext cx="3064933" cy="918752"/>
          </a:xfrm>
          <a:prstGeom prst="rect">
            <a:avLst/>
          </a:prstGeom>
          <a:ln w="38100" cmpd="sng">
            <a:solidFill>
              <a:srgbClr val="4F81BD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02392"/>
            <a:ext cx="9144000" cy="36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1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57" y="3779679"/>
            <a:ext cx="3579074" cy="179731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305" y="3779679"/>
            <a:ext cx="3498365" cy="176379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7" name="CuadroTexto 6"/>
          <p:cNvSpPr txBox="1"/>
          <p:nvPr/>
        </p:nvSpPr>
        <p:spPr>
          <a:xfrm>
            <a:off x="446457" y="457200"/>
            <a:ext cx="8117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 smtClean="0">
                <a:latin typeface="Arial Black"/>
                <a:cs typeface="Arial Black"/>
              </a:rPr>
              <a:t>Antiagregante</a:t>
            </a:r>
            <a:r>
              <a:rPr lang="es-ES" sz="2000" dirty="0" smtClean="0">
                <a:latin typeface="Arial Black"/>
                <a:cs typeface="Arial Black"/>
              </a:rPr>
              <a:t> P2Y2 en la cardiopatía isquémica estable</a:t>
            </a:r>
            <a:endParaRPr lang="es-ES" sz="2000" dirty="0">
              <a:latin typeface="Arial Black"/>
              <a:cs typeface="Arial Black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1908"/>
            <a:ext cx="9144000" cy="41835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15266"/>
            <a:ext cx="9144000" cy="60893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659463" y="1947333"/>
            <a:ext cx="5610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¿</a:t>
            </a:r>
            <a:r>
              <a:rPr lang="es-ES_tradnl" dirty="0" smtClean="0"/>
              <a:t>Por qué se selecciona un inhibidor P2Y2 menos potente?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659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11481"/>
          <a:stretch/>
        </p:blipFill>
        <p:spPr>
          <a:xfrm rot="5400000">
            <a:off x="973472" y="-169247"/>
            <a:ext cx="7111994" cy="69424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88602" t="12291" r="3638"/>
          <a:stretch/>
        </p:blipFill>
        <p:spPr>
          <a:xfrm rot="5400000">
            <a:off x="2374957" y="3958112"/>
            <a:ext cx="541867" cy="529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2896" y="2006194"/>
            <a:ext cx="7493163" cy="348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7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t="8629" b="8629"/>
          <a:stretch>
            <a:fillRect/>
          </a:stretch>
        </p:blipFill>
        <p:spPr/>
      </p:pic>
      <p:sp>
        <p:nvSpPr>
          <p:cNvPr id="5" name="CuadroTexto 4"/>
          <p:cNvSpPr txBox="1"/>
          <p:nvPr/>
        </p:nvSpPr>
        <p:spPr>
          <a:xfrm>
            <a:off x="745078" y="457199"/>
            <a:ext cx="7844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latin typeface="Arial"/>
                <a:cs typeface="Arial"/>
              </a:rPr>
              <a:t>Mecanismo de acción de los </a:t>
            </a:r>
            <a:r>
              <a:rPr lang="es-ES" sz="2800" b="1" dirty="0" err="1" smtClean="0">
                <a:latin typeface="Arial"/>
                <a:cs typeface="Arial"/>
              </a:rPr>
              <a:t>Antiagregantes</a:t>
            </a:r>
            <a:r>
              <a:rPr lang="es-ES" sz="2800" b="1" dirty="0" smtClean="0">
                <a:latin typeface="Arial"/>
                <a:cs typeface="Arial"/>
              </a:rPr>
              <a:t> </a:t>
            </a:r>
            <a:endParaRPr lang="es-ES" sz="2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77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3 Diagrama"/>
          <p:cNvGraphicFramePr/>
          <p:nvPr>
            <p:extLst>
              <p:ext uri="{D42A27DB-BD31-4B8C-83A1-F6EECF244321}">
                <p14:modId xmlns:p14="http://schemas.microsoft.com/office/powerpoint/2010/main" val="3299356321"/>
              </p:ext>
            </p:extLst>
          </p:nvPr>
        </p:nvGraphicFramePr>
        <p:xfrm>
          <a:off x="1124220" y="1190572"/>
          <a:ext cx="6847885" cy="5383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558794" y="203200"/>
            <a:ext cx="789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rial Black"/>
                <a:cs typeface="Arial Black"/>
              </a:rPr>
              <a:t>Doble </a:t>
            </a:r>
            <a:r>
              <a:rPr lang="es-ES" dirty="0" err="1" smtClean="0">
                <a:latin typeface="Arial Black"/>
                <a:cs typeface="Arial Black"/>
              </a:rPr>
              <a:t>antiagregación</a:t>
            </a:r>
            <a:r>
              <a:rPr lang="es-ES" dirty="0" smtClean="0">
                <a:latin typeface="Arial Black"/>
                <a:cs typeface="Arial Black"/>
              </a:rPr>
              <a:t> en pacientes con FA y criterios de ACO</a:t>
            </a:r>
            <a:endParaRPr lang="es-ES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43388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4138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03200" y="220136"/>
            <a:ext cx="8639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err="1" smtClean="0">
                <a:latin typeface="Arial" charset="0"/>
                <a:ea typeface="Arial" charset="0"/>
                <a:cs typeface="Arial" charset="0"/>
              </a:rPr>
              <a:t>Revascularizaci</a:t>
            </a:r>
            <a:r>
              <a:rPr lang="es-ES" sz="2400" b="1" dirty="0" err="1" smtClean="0">
                <a:latin typeface="Arial" charset="0"/>
                <a:ea typeface="Arial" charset="0"/>
                <a:cs typeface="Arial" charset="0"/>
              </a:rPr>
              <a:t>ón</a:t>
            </a:r>
            <a:r>
              <a:rPr lang="es-ES" sz="24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sz="2400" b="1" dirty="0" err="1" smtClean="0">
                <a:latin typeface="Arial" charset="0"/>
                <a:ea typeface="Arial" charset="0"/>
                <a:cs typeface="Arial" charset="0"/>
              </a:rPr>
              <a:t>percutánes</a:t>
            </a:r>
            <a:r>
              <a:rPr lang="es-ES" sz="2400" b="1" dirty="0" smtClean="0">
                <a:latin typeface="Arial" charset="0"/>
                <a:ea typeface="Arial" charset="0"/>
                <a:cs typeface="Arial" charset="0"/>
              </a:rPr>
              <a:t> en pacientes con SCA y FA</a:t>
            </a:r>
            <a:endParaRPr lang="es-ES_tradnl" sz="2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4"/>
          <p:cNvPicPr preferRelativeResize="0">
            <a:picLocks noChangeArrowheads="1"/>
          </p:cNvPicPr>
          <p:nvPr/>
        </p:nvPicPr>
        <p:blipFill>
          <a:blip r:embed="rId3"/>
          <a:srcRect l="7129" r="14345"/>
          <a:stretch>
            <a:fillRect/>
          </a:stretch>
        </p:blipFill>
        <p:spPr bwMode="auto">
          <a:xfrm>
            <a:off x="203200" y="681801"/>
            <a:ext cx="1800225" cy="179863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94802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432"/>
            <a:ext cx="9144000" cy="545322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03200" y="355600"/>
            <a:ext cx="8976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err="1" smtClean="0">
                <a:latin typeface="Arial" charset="0"/>
                <a:ea typeface="Arial" charset="0"/>
                <a:cs typeface="Arial" charset="0"/>
              </a:rPr>
              <a:t>Revascularizaci</a:t>
            </a:r>
            <a:r>
              <a:rPr lang="es-ES" sz="2400" b="1" dirty="0" err="1" smtClean="0">
                <a:latin typeface="Arial" charset="0"/>
                <a:ea typeface="Arial" charset="0"/>
                <a:cs typeface="Arial" charset="0"/>
              </a:rPr>
              <a:t>ón</a:t>
            </a:r>
            <a:r>
              <a:rPr lang="es-ES" sz="24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sz="2400" b="1" dirty="0" err="1" smtClean="0">
                <a:latin typeface="Arial" charset="0"/>
                <a:ea typeface="Arial" charset="0"/>
                <a:cs typeface="Arial" charset="0"/>
              </a:rPr>
              <a:t>percutánes</a:t>
            </a:r>
            <a:r>
              <a:rPr lang="es-ES" sz="2400" b="1" dirty="0" smtClean="0">
                <a:latin typeface="Arial" charset="0"/>
                <a:ea typeface="Arial" charset="0"/>
                <a:cs typeface="Arial" charset="0"/>
              </a:rPr>
              <a:t> en pacientes estables con FA</a:t>
            </a:r>
            <a:endParaRPr lang="es-ES_tradnl" sz="24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6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5" t="13780" r="18655" b="5511"/>
          <a:stretch>
            <a:fillRect/>
          </a:stretch>
        </p:blipFill>
        <p:spPr bwMode="auto">
          <a:xfrm>
            <a:off x="179388" y="152400"/>
            <a:ext cx="8820150" cy="651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58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5" t="32486" r="19205" b="23221"/>
          <a:stretch>
            <a:fillRect/>
          </a:stretch>
        </p:blipFill>
        <p:spPr bwMode="auto">
          <a:xfrm>
            <a:off x="785813" y="282559"/>
            <a:ext cx="7631112" cy="3240087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85813" y="3887240"/>
            <a:ext cx="3058687" cy="369332"/>
          </a:xfrm>
          <a:prstGeom prst="rect">
            <a:avLst/>
          </a:prstGeom>
          <a:solidFill>
            <a:srgbClr val="333399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Primera generación de DES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92647" y="4483798"/>
            <a:ext cx="348044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Plataformas de acero inoxidable</a:t>
            </a:r>
          </a:p>
          <a:p>
            <a:pPr marL="285750" indent="-285750">
              <a:buFont typeface="Arial"/>
              <a:buChar char="•"/>
            </a:pPr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Mayor grosor de </a:t>
            </a:r>
            <a:r>
              <a:rPr lang="es-ES" dirty="0" err="1" smtClean="0"/>
              <a:t>strut</a:t>
            </a:r>
            <a:endParaRPr lang="es-ES" dirty="0" smtClean="0"/>
          </a:p>
          <a:p>
            <a:pPr marL="285750" indent="-285750">
              <a:buFont typeface="Arial"/>
              <a:buChar char="•"/>
            </a:pPr>
            <a:endParaRPr lang="es-ES" dirty="0" smtClean="0"/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Polímero permanente</a:t>
            </a:r>
          </a:p>
          <a:p>
            <a:pPr marL="285750" indent="-285750">
              <a:buFont typeface="Arial"/>
              <a:buChar char="•"/>
            </a:pPr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Droga </a:t>
            </a:r>
            <a:r>
              <a:rPr lang="es-ES" dirty="0" err="1" smtClean="0"/>
              <a:t>abluminal</a:t>
            </a:r>
            <a:r>
              <a:rPr lang="es-ES" dirty="0" smtClean="0"/>
              <a:t> y </a:t>
            </a:r>
            <a:r>
              <a:rPr lang="es-ES" dirty="0" err="1" smtClean="0"/>
              <a:t>adluminal</a:t>
            </a:r>
            <a:endParaRPr lang="es-ES" dirty="0"/>
          </a:p>
        </p:txBody>
      </p:sp>
      <p:sp>
        <p:nvSpPr>
          <p:cNvPr id="11" name="Flecha derecha 10"/>
          <p:cNvSpPr/>
          <p:nvPr/>
        </p:nvSpPr>
        <p:spPr>
          <a:xfrm>
            <a:off x="4540734" y="4964894"/>
            <a:ext cx="1000501" cy="48109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5714399" y="4041186"/>
            <a:ext cx="329010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Eficaces en reducción de </a:t>
            </a:r>
            <a:r>
              <a:rPr lang="es-ES" dirty="0" err="1" smtClean="0"/>
              <a:t>reestenosis</a:t>
            </a:r>
            <a:endParaRPr lang="es-ES" dirty="0" smtClean="0"/>
          </a:p>
          <a:p>
            <a:endParaRPr lang="es-ES" dirty="0"/>
          </a:p>
          <a:p>
            <a:r>
              <a:rPr lang="es-ES" dirty="0" err="1" smtClean="0"/>
              <a:t>Endotelización</a:t>
            </a:r>
            <a:r>
              <a:rPr lang="es-ES" dirty="0" smtClean="0"/>
              <a:t> muy tardía</a:t>
            </a:r>
          </a:p>
          <a:p>
            <a:endParaRPr lang="es-ES" dirty="0"/>
          </a:p>
          <a:p>
            <a:r>
              <a:rPr lang="es-ES" dirty="0" smtClean="0"/>
              <a:t>Muy dependientes de adecuados niveles de DAPT</a:t>
            </a:r>
          </a:p>
          <a:p>
            <a:endParaRPr lang="es-ES" dirty="0" smtClean="0"/>
          </a:p>
          <a:p>
            <a:r>
              <a:rPr lang="es-ES" dirty="0" err="1" smtClean="0"/>
              <a:t>Neoarteroesclerosis</a:t>
            </a:r>
            <a:r>
              <a:rPr lang="es-ES" dirty="0" smtClean="0"/>
              <a:t>/trombosis tardías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334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5" t="32486" r="19205" b="23221"/>
          <a:stretch>
            <a:fillRect/>
          </a:stretch>
        </p:blipFill>
        <p:spPr bwMode="auto">
          <a:xfrm>
            <a:off x="785813" y="282559"/>
            <a:ext cx="7631112" cy="3240087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85813" y="3887240"/>
            <a:ext cx="2904724" cy="369332"/>
          </a:xfrm>
          <a:prstGeom prst="rect">
            <a:avLst/>
          </a:prstGeom>
          <a:solidFill>
            <a:srgbClr val="333399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Última generación de DES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92647" y="4483798"/>
            <a:ext cx="40575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/>
              <a:t>Plataformas de cromo-cobalto/platino</a:t>
            </a:r>
          </a:p>
          <a:p>
            <a:pPr marL="285750" indent="-285750">
              <a:buFont typeface="Arial"/>
              <a:buChar char="•"/>
            </a:pPr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Marcada reducción del grosor</a:t>
            </a:r>
          </a:p>
          <a:p>
            <a:pPr marL="285750" indent="-285750">
              <a:buFont typeface="Arial"/>
              <a:buChar char="•"/>
            </a:pPr>
            <a:endParaRPr lang="es-ES" dirty="0" smtClean="0"/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Polímero </a:t>
            </a:r>
            <a:r>
              <a:rPr lang="es-ES" dirty="0" err="1" smtClean="0"/>
              <a:t>bioabsorbible</a:t>
            </a:r>
            <a:r>
              <a:rPr lang="es-ES" dirty="0" smtClean="0"/>
              <a:t> o sin polímero</a:t>
            </a:r>
          </a:p>
          <a:p>
            <a:pPr marL="285750" indent="-285750">
              <a:buFont typeface="Arial"/>
              <a:buChar char="•"/>
            </a:pPr>
            <a:endParaRPr lang="es-ES" dirty="0"/>
          </a:p>
          <a:p>
            <a:pPr marL="285750" indent="-285750">
              <a:buFont typeface="Arial"/>
              <a:buChar char="•"/>
            </a:pPr>
            <a:r>
              <a:rPr lang="es-ES" dirty="0" smtClean="0"/>
              <a:t>Droga </a:t>
            </a:r>
            <a:r>
              <a:rPr lang="es-ES" dirty="0" err="1" smtClean="0"/>
              <a:t>abluminal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11" name="Flecha derecha 10"/>
          <p:cNvSpPr/>
          <p:nvPr/>
        </p:nvSpPr>
        <p:spPr>
          <a:xfrm>
            <a:off x="4540734" y="4964894"/>
            <a:ext cx="1000501" cy="48109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5714399" y="4041186"/>
            <a:ext cx="32901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Eficaces en reducción de </a:t>
            </a:r>
            <a:r>
              <a:rPr lang="es-ES" dirty="0" err="1" smtClean="0"/>
              <a:t>reestenosis</a:t>
            </a:r>
            <a:endParaRPr lang="es-ES" dirty="0" smtClean="0"/>
          </a:p>
          <a:p>
            <a:endParaRPr lang="es-ES" dirty="0"/>
          </a:p>
          <a:p>
            <a:r>
              <a:rPr lang="es-ES" dirty="0" err="1" smtClean="0"/>
              <a:t>Endotelización</a:t>
            </a:r>
            <a:r>
              <a:rPr lang="es-ES" dirty="0" smtClean="0"/>
              <a:t> más precoz</a:t>
            </a:r>
          </a:p>
          <a:p>
            <a:endParaRPr lang="es-ES" dirty="0"/>
          </a:p>
          <a:p>
            <a:r>
              <a:rPr lang="es-ES" dirty="0" smtClean="0"/>
              <a:t> DAPT menos prolongada</a:t>
            </a:r>
          </a:p>
          <a:p>
            <a:endParaRPr lang="es-ES" dirty="0" smtClean="0"/>
          </a:p>
          <a:p>
            <a:r>
              <a:rPr lang="es-ES" dirty="0" err="1" smtClean="0"/>
              <a:t>Neoarteroesclerosis</a:t>
            </a:r>
            <a:r>
              <a:rPr lang="es-ES" dirty="0" smtClean="0"/>
              <a:t>/trombosis tardías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42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0"/>
            <a:ext cx="7556499" cy="208664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647700"/>
            <a:ext cx="1841500" cy="3683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204" y="1930400"/>
            <a:ext cx="5367792" cy="453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7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203200" y="2403258"/>
            <a:ext cx="8940800" cy="3387942"/>
            <a:chOff x="203200" y="2403258"/>
            <a:chExt cx="8940800" cy="3387942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200" y="2403258"/>
              <a:ext cx="4279900" cy="3387942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01634" y="2403258"/>
              <a:ext cx="4542366" cy="3351186"/>
            </a:xfrm>
            <a:prstGeom prst="rect">
              <a:avLst/>
            </a:prstGeom>
          </p:spPr>
        </p:pic>
      </p:grp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0"/>
            <a:ext cx="7556499" cy="208664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100" y="647700"/>
            <a:ext cx="1841500" cy="3683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06400" y="6028267"/>
            <a:ext cx="3545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rial"/>
                <a:cs typeface="Arial"/>
              </a:rPr>
              <a:t>Muerte CV+ IM+ </a:t>
            </a:r>
            <a:r>
              <a:rPr lang="es-ES" dirty="0" err="1" smtClean="0">
                <a:latin typeface="Arial"/>
                <a:cs typeface="Arial"/>
              </a:rPr>
              <a:t>Stent</a:t>
            </a:r>
            <a:r>
              <a:rPr lang="es-ES" dirty="0" smtClean="0">
                <a:latin typeface="Arial"/>
                <a:cs typeface="Arial"/>
              </a:rPr>
              <a:t> trombosis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923361" y="5994404"/>
            <a:ext cx="3520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Revascularización de la lesión diana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054100" y="2594647"/>
            <a:ext cx="6870700" cy="2246769"/>
          </a:xfrm>
          <a:prstGeom prst="rect">
            <a:avLst/>
          </a:prstGeom>
          <a:solidFill>
            <a:schemeClr val="tx2">
              <a:alpha val="72000"/>
            </a:schemeClr>
          </a:solidFill>
          <a:effectLst>
            <a:glow rad="1079500">
              <a:schemeClr val="accent1">
                <a:alpha val="75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s-ES" sz="2000" dirty="0" err="1" smtClean="0">
                <a:solidFill>
                  <a:schemeClr val="bg1"/>
                </a:solidFill>
              </a:rPr>
              <a:t>Stent</a:t>
            </a:r>
            <a:r>
              <a:rPr lang="es-ES" sz="2000" dirty="0" smtClean="0">
                <a:solidFill>
                  <a:schemeClr val="bg1"/>
                </a:solidFill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</a:rPr>
              <a:t>Biofreedom</a:t>
            </a:r>
            <a:r>
              <a:rPr lang="es-ES" sz="2000" dirty="0" smtClean="0">
                <a:solidFill>
                  <a:schemeClr val="bg1"/>
                </a:solidFill>
              </a:rPr>
              <a:t>: 1 mes de doble </a:t>
            </a:r>
            <a:r>
              <a:rPr lang="es-ES" sz="2000" dirty="0" err="1" smtClean="0">
                <a:solidFill>
                  <a:schemeClr val="bg1"/>
                </a:solidFill>
              </a:rPr>
              <a:t>antiagregación</a:t>
            </a:r>
            <a:endParaRPr lang="es-ES" sz="2000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Arial"/>
              <a:buChar char="•"/>
            </a:pPr>
            <a:endParaRPr lang="es-ES" sz="2000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s-ES" sz="2000" dirty="0" err="1" smtClean="0">
                <a:solidFill>
                  <a:schemeClr val="bg1"/>
                </a:solidFill>
              </a:rPr>
              <a:t>Stent</a:t>
            </a:r>
            <a:r>
              <a:rPr lang="es-ES" sz="2000" dirty="0" smtClean="0">
                <a:solidFill>
                  <a:schemeClr val="bg1"/>
                </a:solidFill>
              </a:rPr>
              <a:t> seleccionado en pacientes con ACO, pendientes de cirugía mayor o alto riesgo de sangrado</a:t>
            </a:r>
          </a:p>
          <a:p>
            <a:pPr marL="285750" indent="-285750" algn="just">
              <a:buFont typeface="Arial"/>
              <a:buChar char="•"/>
            </a:pPr>
            <a:endParaRPr lang="es-ES" sz="2000" dirty="0" smtClean="0">
              <a:solidFill>
                <a:schemeClr val="bg1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s-ES" sz="2000" dirty="0" smtClean="0">
                <a:solidFill>
                  <a:schemeClr val="bg1"/>
                </a:solidFill>
              </a:rPr>
              <a:t>Este estudio ha supuesto la “defunción” del </a:t>
            </a:r>
            <a:r>
              <a:rPr lang="es-ES" sz="2000" dirty="0" err="1" smtClean="0">
                <a:solidFill>
                  <a:schemeClr val="bg1"/>
                </a:solidFill>
              </a:rPr>
              <a:t>stent</a:t>
            </a:r>
            <a:r>
              <a:rPr lang="es-ES" sz="2000" dirty="0" smtClean="0">
                <a:solidFill>
                  <a:schemeClr val="bg1"/>
                </a:solidFill>
              </a:rPr>
              <a:t> convencional</a:t>
            </a:r>
            <a:endParaRPr lang="es-E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46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89483" y="406400"/>
            <a:ext cx="8286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 smtClean="0">
                <a:latin typeface="Arial Black"/>
                <a:cs typeface="Arial Black"/>
              </a:rPr>
              <a:t>Endotelización</a:t>
            </a:r>
            <a:r>
              <a:rPr lang="es-ES" sz="2400" b="1" dirty="0" smtClean="0">
                <a:latin typeface="Arial Black"/>
                <a:cs typeface="Arial Black"/>
              </a:rPr>
              <a:t> del </a:t>
            </a:r>
            <a:r>
              <a:rPr lang="es-ES" sz="2400" b="1" dirty="0" err="1" smtClean="0">
                <a:latin typeface="Arial Black"/>
                <a:cs typeface="Arial Black"/>
              </a:rPr>
              <a:t>Stent</a:t>
            </a:r>
            <a:r>
              <a:rPr lang="es-ES" sz="2400" b="1" dirty="0" smtClean="0">
                <a:latin typeface="Arial Black"/>
                <a:cs typeface="Arial Black"/>
              </a:rPr>
              <a:t> durante el seguimiento</a:t>
            </a:r>
            <a:endParaRPr lang="es-ES" sz="2400" b="1" dirty="0">
              <a:latin typeface="Arial Black"/>
              <a:cs typeface="Arial Black"/>
            </a:endParaRPr>
          </a:p>
        </p:txBody>
      </p:sp>
      <p:pic>
        <p:nvPicPr>
          <p:cNvPr id="4" name="Picture 2" descr="C:\Users\Francisco\Desktop\Imagen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229331" y="1390713"/>
            <a:ext cx="5132002" cy="503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Francisco\Desktop\Imágenes editadas photoshop\Imagen8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248274" y="1590754"/>
            <a:ext cx="5081149" cy="458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86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2" t="29515" r="49634" b="37000"/>
          <a:stretch>
            <a:fillRect/>
          </a:stretch>
        </p:blipFill>
        <p:spPr bwMode="auto">
          <a:xfrm>
            <a:off x="304800" y="1052513"/>
            <a:ext cx="3763963" cy="2520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45" y="1052513"/>
            <a:ext cx="4468085" cy="2520000"/>
          </a:xfrm>
          <a:prstGeom prst="rect">
            <a:avLst/>
          </a:prstGeom>
          <a:ln>
            <a:solidFill>
              <a:srgbClr val="BBE0E3"/>
            </a:solidFill>
          </a:ln>
        </p:spPr>
      </p:pic>
      <p:sp>
        <p:nvSpPr>
          <p:cNvPr id="9" name="CuadroTexto 8"/>
          <p:cNvSpPr txBox="1"/>
          <p:nvPr/>
        </p:nvSpPr>
        <p:spPr>
          <a:xfrm>
            <a:off x="1066785" y="3674532"/>
            <a:ext cx="1521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err="1" smtClean="0">
                <a:solidFill>
                  <a:schemeClr val="tx2"/>
                </a:solidFill>
              </a:rPr>
              <a:t>Absorb</a:t>
            </a:r>
            <a:endParaRPr lang="es-ES" sz="3600" dirty="0">
              <a:solidFill>
                <a:schemeClr val="tx2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452519" y="3674535"/>
            <a:ext cx="18473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 smtClean="0">
                <a:solidFill>
                  <a:schemeClr val="tx2"/>
                </a:solidFill>
              </a:rPr>
              <a:t>Magmaris</a:t>
            </a:r>
            <a:endParaRPr lang="es-ES" sz="3200" dirty="0">
              <a:solidFill>
                <a:schemeClr val="tx2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95890" y="4453471"/>
            <a:ext cx="7433710" cy="1754327"/>
          </a:xfrm>
          <a:prstGeom prst="rect">
            <a:avLst/>
          </a:prstGeom>
          <a:noFill/>
          <a:effectLst>
            <a:glow rad="393700"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 smtClean="0">
                <a:latin typeface="Arial"/>
                <a:cs typeface="Arial"/>
              </a:rPr>
              <a:t>Grosor de </a:t>
            </a:r>
            <a:r>
              <a:rPr lang="es-ES" dirty="0" err="1" smtClean="0">
                <a:latin typeface="Arial"/>
                <a:cs typeface="Arial"/>
              </a:rPr>
              <a:t>strut</a:t>
            </a:r>
            <a:r>
              <a:rPr lang="es-ES" dirty="0" smtClean="0">
                <a:latin typeface="Arial"/>
                <a:cs typeface="Arial"/>
              </a:rPr>
              <a:t> de 157 micras (&gt; </a:t>
            </a:r>
            <a:r>
              <a:rPr lang="es-ES" dirty="0" err="1" smtClean="0">
                <a:latin typeface="Arial"/>
                <a:cs typeface="Arial"/>
              </a:rPr>
              <a:t>stents</a:t>
            </a:r>
            <a:r>
              <a:rPr lang="es-ES" dirty="0" smtClean="0">
                <a:latin typeface="Arial"/>
                <a:cs typeface="Arial"/>
              </a:rPr>
              <a:t> de primera generación)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latin typeface="Arial"/>
                <a:cs typeface="Arial"/>
              </a:rPr>
              <a:t>Menor Fuerza radial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latin typeface="Arial"/>
                <a:cs typeface="Arial"/>
              </a:rPr>
              <a:t>Muy dependientes de niveles adecuados de </a:t>
            </a:r>
            <a:r>
              <a:rPr lang="es-ES" dirty="0" err="1" smtClean="0">
                <a:latin typeface="Arial"/>
                <a:cs typeface="Arial"/>
              </a:rPr>
              <a:t>antiagregación</a:t>
            </a:r>
            <a:r>
              <a:rPr lang="es-ES" dirty="0" smtClean="0">
                <a:latin typeface="Arial"/>
                <a:cs typeface="Arial"/>
              </a:rPr>
              <a:t> hasta reabsorción completa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latin typeface="Arial"/>
                <a:cs typeface="Arial"/>
              </a:rPr>
              <a:t>Reabsorción completa del </a:t>
            </a:r>
            <a:r>
              <a:rPr lang="es-ES" dirty="0" err="1" smtClean="0">
                <a:latin typeface="Arial"/>
                <a:cs typeface="Arial"/>
              </a:rPr>
              <a:t>Absorb</a:t>
            </a:r>
            <a:r>
              <a:rPr lang="es-ES" dirty="0" smtClean="0">
                <a:latin typeface="Arial"/>
                <a:cs typeface="Arial"/>
              </a:rPr>
              <a:t> 3 años</a:t>
            </a:r>
          </a:p>
          <a:p>
            <a:pPr marL="285750" indent="-285750">
              <a:buFont typeface="Arial"/>
              <a:buChar char="•"/>
            </a:pPr>
            <a:r>
              <a:rPr lang="es-ES" dirty="0" smtClean="0">
                <a:latin typeface="Arial"/>
                <a:cs typeface="Arial"/>
              </a:rPr>
              <a:t>Reabsorción completa del </a:t>
            </a:r>
            <a:r>
              <a:rPr lang="es-ES" dirty="0" err="1" smtClean="0">
                <a:latin typeface="Arial"/>
                <a:cs typeface="Arial"/>
              </a:rPr>
              <a:t>Magmaris</a:t>
            </a:r>
            <a:r>
              <a:rPr lang="es-ES" dirty="0" smtClean="0">
                <a:latin typeface="Arial"/>
                <a:cs typeface="Arial"/>
              </a:rPr>
              <a:t> 9-12 meses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99065" y="237068"/>
            <a:ext cx="6429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dirty="0" smtClean="0">
                <a:latin typeface="Arial" charset="0"/>
                <a:ea typeface="Arial" charset="0"/>
                <a:cs typeface="Arial" charset="0"/>
              </a:rPr>
              <a:t>Plataformas </a:t>
            </a:r>
            <a:r>
              <a:rPr lang="es-ES_tradnl" sz="4000" dirty="0" err="1">
                <a:latin typeface="Arial" charset="0"/>
                <a:ea typeface="Arial" charset="0"/>
                <a:cs typeface="Arial" charset="0"/>
              </a:rPr>
              <a:t>B</a:t>
            </a:r>
            <a:r>
              <a:rPr lang="es-ES_tradnl" sz="4000" dirty="0" err="1" smtClean="0">
                <a:latin typeface="Arial" charset="0"/>
                <a:ea typeface="Arial" charset="0"/>
                <a:cs typeface="Arial" charset="0"/>
              </a:rPr>
              <a:t>ioabsorbibles</a:t>
            </a:r>
            <a:endParaRPr lang="es-ES_tradnl" sz="4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79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4965"/>
            <a:ext cx="9144000" cy="570035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422400" y="270933"/>
            <a:ext cx="6017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err="1" smtClean="0">
                <a:latin typeface="Arial" charset="0"/>
                <a:ea typeface="Arial" charset="0"/>
                <a:cs typeface="Arial" charset="0"/>
              </a:rPr>
              <a:t>Antiagregantes</a:t>
            </a:r>
            <a:r>
              <a:rPr lang="es-ES_tradnl" sz="2800" b="1" dirty="0" smtClean="0">
                <a:latin typeface="Arial" charset="0"/>
                <a:ea typeface="Arial" charset="0"/>
                <a:cs typeface="Arial" charset="0"/>
              </a:rPr>
              <a:t> Inhibidores P2Y12</a:t>
            </a:r>
            <a:endParaRPr lang="es-ES_tradnl" sz="2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56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033"/>
            <a:ext cx="91313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7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0"/>
            <a:ext cx="655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1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760" y="4520864"/>
            <a:ext cx="2406256" cy="232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2880" y="1100640"/>
            <a:ext cx="1758285" cy="216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138" y="1100640"/>
            <a:ext cx="1930943" cy="216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1055" y="1320773"/>
            <a:ext cx="1694494" cy="162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6694" y="1320774"/>
            <a:ext cx="1714756" cy="162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927" y="1320774"/>
            <a:ext cx="1562896" cy="162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0744" y="4520537"/>
            <a:ext cx="2139190" cy="232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6117" y="5683204"/>
            <a:ext cx="1022519" cy="119748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9681" y="5682730"/>
            <a:ext cx="1098550" cy="120165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0030" y="5682427"/>
            <a:ext cx="1013499" cy="120196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597" y="5683204"/>
            <a:ext cx="1096689" cy="119748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413" y="4492658"/>
            <a:ext cx="1519223" cy="120959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304" y="4493348"/>
            <a:ext cx="1414614" cy="120959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151" y="4490541"/>
            <a:ext cx="1301045" cy="1209598"/>
          </a:xfrm>
          <a:prstGeom prst="rect">
            <a:avLst/>
          </a:prstGeom>
        </p:spPr>
      </p:pic>
      <p:sp>
        <p:nvSpPr>
          <p:cNvPr id="17" name="Titre 1"/>
          <p:cNvSpPr txBox="1">
            <a:spLocks/>
          </p:cNvSpPr>
          <p:nvPr/>
        </p:nvSpPr>
        <p:spPr>
          <a:xfrm>
            <a:off x="2438389" y="88375"/>
            <a:ext cx="4707467" cy="65868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 smtClean="0">
                <a:solidFill>
                  <a:srgbClr val="000000"/>
                </a:solidFill>
                <a:latin typeface="Champagne &amp; Limousines"/>
                <a:cs typeface="Champagne &amp; Limousines"/>
              </a:rPr>
              <a:t>Favorable </a:t>
            </a:r>
            <a:r>
              <a:rPr lang="fr-FR" sz="3000" b="1" dirty="0" err="1" smtClean="0">
                <a:solidFill>
                  <a:srgbClr val="000000"/>
                </a:solidFill>
                <a:latin typeface="Champagne &amp; Limousines"/>
                <a:cs typeface="Champagne &amp; Limousines"/>
              </a:rPr>
              <a:t>healing</a:t>
            </a:r>
            <a:endParaRPr lang="fr-FR" sz="3000" b="1" dirty="0">
              <a:solidFill>
                <a:srgbClr val="000000"/>
              </a:solidFill>
              <a:latin typeface="Champagne &amp; Limousines"/>
              <a:cs typeface="Champagne &amp; Limousines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2421459" y="3390313"/>
            <a:ext cx="4707467" cy="65868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 err="1" smtClean="0">
                <a:solidFill>
                  <a:srgbClr val="000000"/>
                </a:solidFill>
                <a:latin typeface="Champagne &amp; Limousines"/>
                <a:cs typeface="Champagne &amp; Limousines"/>
              </a:rPr>
              <a:t>Unfavorable</a:t>
            </a:r>
            <a:r>
              <a:rPr lang="fr-FR" sz="3000" b="1" dirty="0" smtClean="0">
                <a:solidFill>
                  <a:srgbClr val="000000"/>
                </a:solidFill>
                <a:latin typeface="Champagne &amp; Limousines"/>
                <a:cs typeface="Champagne &amp; Limousines"/>
              </a:rPr>
              <a:t> </a:t>
            </a:r>
            <a:r>
              <a:rPr lang="fr-FR" sz="3000" b="1" dirty="0" err="1" smtClean="0">
                <a:solidFill>
                  <a:srgbClr val="000000"/>
                </a:solidFill>
                <a:latin typeface="Champagne &amp; Limousines"/>
                <a:cs typeface="Champagne &amp; Limousines"/>
              </a:rPr>
              <a:t>healing</a:t>
            </a:r>
            <a:endParaRPr lang="fr-FR" sz="3000" b="1" dirty="0">
              <a:solidFill>
                <a:srgbClr val="000000"/>
              </a:solidFill>
              <a:latin typeface="Champagne &amp; Limousines"/>
              <a:cs typeface="Champagne &amp; Limousines"/>
            </a:endParaRPr>
          </a:p>
        </p:txBody>
      </p:sp>
      <p:cxnSp>
        <p:nvCxnSpPr>
          <p:cNvPr id="20" name="Conector recto 19"/>
          <p:cNvCxnSpPr/>
          <p:nvPr/>
        </p:nvCxnSpPr>
        <p:spPr>
          <a:xfrm>
            <a:off x="2421459" y="747060"/>
            <a:ext cx="4724397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2480631" y="4067863"/>
            <a:ext cx="4724397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8259231" y="5054594"/>
            <a:ext cx="165100" cy="1333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5858917" y="982109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19 </a:t>
            </a:r>
            <a:r>
              <a:rPr lang="es-ES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months</a:t>
            </a:r>
            <a:endParaRPr lang="es-E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6180668" y="4168814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24 </a:t>
            </a:r>
            <a:r>
              <a:rPr lang="es-ES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months</a:t>
            </a:r>
            <a:endParaRPr lang="es-E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117586" y="2949221"/>
            <a:ext cx="1871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3 </a:t>
            </a:r>
            <a:r>
              <a:rPr lang="es-ES" b="1" dirty="0" err="1" smtClean="0">
                <a:solidFill>
                  <a:schemeClr val="bg1"/>
                </a:solidFill>
              </a:rPr>
              <a:t>overlapped</a:t>
            </a:r>
            <a:r>
              <a:rPr lang="es-ES" b="1" dirty="0" smtClean="0">
                <a:solidFill>
                  <a:schemeClr val="bg1"/>
                </a:solidFill>
              </a:rPr>
              <a:t> BVS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1337718" y="6471288"/>
            <a:ext cx="1871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2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overlapped</a:t>
            </a:r>
            <a:r>
              <a:rPr lang="es-ES" b="1" dirty="0" smtClean="0">
                <a:solidFill>
                  <a:schemeClr val="bg1"/>
                </a:solidFill>
              </a:rPr>
              <a:t> BVS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4073927" y="1308290"/>
            <a:ext cx="906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</a:rPr>
              <a:t>Proximal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4662435" y="4485310"/>
            <a:ext cx="906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</a:rPr>
              <a:t>Proximal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8233359" y="6565026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</a:rPr>
              <a:t>Distal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8413895" y="2609570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</a:rPr>
              <a:t>Distal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5471" y="2207306"/>
            <a:ext cx="727059" cy="29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8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09332" y="406399"/>
            <a:ext cx="2869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 smtClean="0">
                <a:latin typeface="Arial" charset="0"/>
                <a:ea typeface="Arial" charset="0"/>
                <a:cs typeface="Arial" charset="0"/>
              </a:rPr>
              <a:t>Conclusiones</a:t>
            </a:r>
            <a:endParaRPr lang="es-ES_tradnl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28135" y="1557867"/>
            <a:ext cx="7772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s-ES_tradnl" dirty="0" smtClean="0">
                <a:latin typeface="Arial" charset="0"/>
                <a:ea typeface="Arial" charset="0"/>
                <a:cs typeface="Arial" charset="0"/>
              </a:rPr>
              <a:t>Pacientes con SCA doble </a:t>
            </a:r>
            <a:r>
              <a:rPr lang="es-ES_tradnl" dirty="0" err="1" smtClean="0">
                <a:latin typeface="Arial" charset="0"/>
                <a:ea typeface="Arial" charset="0"/>
                <a:cs typeface="Arial" charset="0"/>
              </a:rPr>
              <a:t>antiagregaci</a:t>
            </a:r>
            <a:r>
              <a:rPr lang="es-ES" dirty="0" err="1" smtClean="0">
                <a:latin typeface="Arial" charset="0"/>
                <a:ea typeface="Arial" charset="0"/>
                <a:cs typeface="Arial" charset="0"/>
              </a:rPr>
              <a:t>ón</a:t>
            </a:r>
            <a:r>
              <a:rPr lang="es-ES" dirty="0" smtClean="0">
                <a:latin typeface="Arial" charset="0"/>
                <a:ea typeface="Arial" charset="0"/>
                <a:cs typeface="Arial" charset="0"/>
              </a:rPr>
              <a:t> durante 12 meses (preferible nuevos inhibidores de P2Y12)</a:t>
            </a:r>
          </a:p>
          <a:p>
            <a:pPr marL="285750" indent="-285750">
              <a:buFont typeface="Wingdings" charset="2"/>
              <a:buChar char="Ø"/>
            </a:pPr>
            <a:endParaRPr lang="es-E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s-ES" dirty="0" smtClean="0">
                <a:latin typeface="Arial" charset="0"/>
                <a:ea typeface="Arial" charset="0"/>
                <a:cs typeface="Arial" charset="0"/>
              </a:rPr>
              <a:t>Pacientes con riesgo isquémico alto, buena tolerancia ala DAA y bajo riesgo hemorrágico se benefician de DAA prolongada (</a:t>
            </a:r>
            <a:r>
              <a:rPr lang="es-ES" dirty="0" err="1" smtClean="0">
                <a:latin typeface="Arial" charset="0"/>
                <a:ea typeface="Arial" charset="0"/>
                <a:cs typeface="Arial" charset="0"/>
              </a:rPr>
              <a:t>ticarerol</a:t>
            </a:r>
            <a:r>
              <a:rPr lang="es-ES" dirty="0" smtClean="0">
                <a:latin typeface="Arial" charset="0"/>
                <a:ea typeface="Arial" charset="0"/>
                <a:cs typeface="Arial" charset="0"/>
              </a:rPr>
              <a:t> 60 mg)</a:t>
            </a:r>
          </a:p>
          <a:p>
            <a:pPr marL="285750" indent="-285750">
              <a:buFont typeface="Wingdings" charset="2"/>
              <a:buChar char="Ø"/>
            </a:pPr>
            <a:endParaRPr lang="es-E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s-ES" dirty="0" smtClean="0">
                <a:latin typeface="Arial" charset="0"/>
                <a:ea typeface="Arial" charset="0"/>
                <a:cs typeface="Arial" charset="0"/>
              </a:rPr>
              <a:t>Pacientes con cardiopatía isquémica estable </a:t>
            </a:r>
            <a:r>
              <a:rPr lang="es-ES" dirty="0" err="1" smtClean="0">
                <a:latin typeface="Arial" charset="0"/>
                <a:ea typeface="Arial" charset="0"/>
                <a:cs typeface="Arial" charset="0"/>
              </a:rPr>
              <a:t>revascularizados</a:t>
            </a:r>
            <a:r>
              <a:rPr lang="es-ES" dirty="0" smtClean="0">
                <a:latin typeface="Arial" charset="0"/>
                <a:ea typeface="Arial" charset="0"/>
                <a:cs typeface="Arial" charset="0"/>
              </a:rPr>
              <a:t> doble </a:t>
            </a:r>
            <a:r>
              <a:rPr lang="es-ES" dirty="0" err="1" smtClean="0">
                <a:latin typeface="Arial" charset="0"/>
                <a:ea typeface="Arial" charset="0"/>
                <a:cs typeface="Arial" charset="0"/>
              </a:rPr>
              <a:t>antiagregación</a:t>
            </a:r>
            <a:r>
              <a:rPr lang="es-ES" dirty="0" smtClean="0">
                <a:latin typeface="Arial" charset="0"/>
                <a:ea typeface="Arial" charset="0"/>
                <a:cs typeface="Arial" charset="0"/>
              </a:rPr>
              <a:t> durante 6 meses (preferible con </a:t>
            </a:r>
            <a:r>
              <a:rPr lang="es-ES" dirty="0" err="1" smtClean="0">
                <a:latin typeface="Arial" charset="0"/>
                <a:ea typeface="Arial" charset="0"/>
                <a:cs typeface="Arial" charset="0"/>
              </a:rPr>
              <a:t>clopidogrel</a:t>
            </a:r>
            <a:r>
              <a:rPr lang="es-ES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285750" indent="-285750">
              <a:buFont typeface="Wingdings" charset="2"/>
              <a:buChar char="Ø"/>
            </a:pPr>
            <a:endParaRPr lang="es-E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s-ES" dirty="0" smtClean="0">
                <a:latin typeface="Arial" charset="0"/>
                <a:ea typeface="Arial" charset="0"/>
                <a:cs typeface="Arial" charset="0"/>
              </a:rPr>
              <a:t>Pacientes con plataformas </a:t>
            </a:r>
            <a:r>
              <a:rPr lang="es-ES" dirty="0" err="1" smtClean="0">
                <a:latin typeface="Arial" charset="0"/>
                <a:ea typeface="Arial" charset="0"/>
                <a:cs typeface="Arial" charset="0"/>
              </a:rPr>
              <a:t>bioabsorbibles</a:t>
            </a:r>
            <a:r>
              <a:rPr lang="es-ES" dirty="0" smtClean="0">
                <a:latin typeface="Arial" charset="0"/>
                <a:ea typeface="Arial" charset="0"/>
                <a:cs typeface="Arial" charset="0"/>
              </a:rPr>
              <a:t> mantener doble </a:t>
            </a:r>
            <a:r>
              <a:rPr lang="es-ES" dirty="0" err="1" smtClean="0">
                <a:latin typeface="Arial" charset="0"/>
                <a:ea typeface="Arial" charset="0"/>
                <a:cs typeface="Arial" charset="0"/>
              </a:rPr>
              <a:t>antiagrecación</a:t>
            </a:r>
            <a:r>
              <a:rPr lang="es-ES" dirty="0" smtClean="0">
                <a:latin typeface="Arial" charset="0"/>
                <a:ea typeface="Arial" charset="0"/>
                <a:cs typeface="Arial" charset="0"/>
              </a:rPr>
              <a:t> hasta reabsorción completa (12 meses </a:t>
            </a:r>
            <a:r>
              <a:rPr lang="es-ES" dirty="0" err="1" smtClean="0">
                <a:latin typeface="Arial" charset="0"/>
                <a:ea typeface="Arial" charset="0"/>
                <a:cs typeface="Arial" charset="0"/>
              </a:rPr>
              <a:t>magmaris</a:t>
            </a:r>
            <a:r>
              <a:rPr lang="es-ES" dirty="0" smtClean="0">
                <a:latin typeface="Arial" charset="0"/>
                <a:ea typeface="Arial" charset="0"/>
                <a:cs typeface="Arial" charset="0"/>
              </a:rPr>
              <a:t>, 36 meses </a:t>
            </a:r>
            <a:r>
              <a:rPr lang="es-ES" dirty="0" err="1" smtClean="0">
                <a:latin typeface="Arial" charset="0"/>
                <a:ea typeface="Arial" charset="0"/>
                <a:cs typeface="Arial" charset="0"/>
              </a:rPr>
              <a:t>Absorb</a:t>
            </a:r>
            <a:r>
              <a:rPr lang="es-ES" dirty="0" smtClean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285750" indent="-285750">
              <a:buFont typeface="Wingdings" charset="2"/>
              <a:buChar char="Ø"/>
            </a:pPr>
            <a:endParaRPr lang="es-ES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s-ES" dirty="0" smtClean="0">
                <a:latin typeface="Arial" charset="0"/>
                <a:ea typeface="Arial" charset="0"/>
                <a:cs typeface="Arial" charset="0"/>
              </a:rPr>
              <a:t>En pacientes con ACO </a:t>
            </a:r>
            <a:r>
              <a:rPr lang="es-ES" dirty="0" err="1" smtClean="0">
                <a:latin typeface="Arial" charset="0"/>
                <a:ea typeface="Arial" charset="0"/>
                <a:cs typeface="Arial" charset="0"/>
              </a:rPr>
              <a:t>revascularizados</a:t>
            </a:r>
            <a:r>
              <a:rPr lang="es-ES" dirty="0" smtClean="0">
                <a:latin typeface="Arial" charset="0"/>
                <a:ea typeface="Arial" charset="0"/>
                <a:cs typeface="Arial" charset="0"/>
              </a:rPr>
              <a:t> se usará </a:t>
            </a:r>
            <a:r>
              <a:rPr lang="es-ES" dirty="0" err="1" smtClean="0">
                <a:latin typeface="Arial" charset="0"/>
                <a:ea typeface="Arial" charset="0"/>
                <a:cs typeface="Arial" charset="0"/>
              </a:rPr>
              <a:t>clopidogrel</a:t>
            </a:r>
            <a:r>
              <a:rPr lang="es-ES" dirty="0" smtClean="0">
                <a:latin typeface="Arial" charset="0"/>
                <a:ea typeface="Arial" charset="0"/>
                <a:cs typeface="Arial" charset="0"/>
              </a:rPr>
              <a:t> (evitar tica/</a:t>
            </a:r>
            <a:r>
              <a:rPr lang="es-ES" dirty="0" err="1" smtClean="0">
                <a:latin typeface="Arial" charset="0"/>
                <a:ea typeface="Arial" charset="0"/>
                <a:cs typeface="Arial" charset="0"/>
              </a:rPr>
              <a:t>Prasu</a:t>
            </a:r>
            <a:r>
              <a:rPr lang="es-ES" dirty="0" smtClean="0">
                <a:latin typeface="Arial" charset="0"/>
                <a:ea typeface="Arial" charset="0"/>
                <a:cs typeface="Arial" charset="0"/>
              </a:rPr>
              <a:t>) y en caso de usar NACOS se utilizará la dosis más baja efectiva. El tiempo de triple terapia variará en función del escenario clínico y el riesgo hemorrágico.</a:t>
            </a:r>
            <a:endParaRPr lang="es-ES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charset="2"/>
              <a:buChar char="Ø"/>
            </a:pP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3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D35A6C40-9DF0-8345-940D-9049396D7AC4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AF82BD8-0EC7-174E-BFB3-568ED0223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74" t="22223" r="16908" b="11304"/>
          <a:stretch/>
        </p:blipFill>
        <p:spPr>
          <a:xfrm>
            <a:off x="995099" y="857251"/>
            <a:ext cx="7045658" cy="51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1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743413"/>
              </p:ext>
            </p:extLst>
          </p:nvPr>
        </p:nvGraphicFramePr>
        <p:xfrm>
          <a:off x="214313" y="1804988"/>
          <a:ext cx="8777287" cy="3834258"/>
        </p:xfrm>
        <a:graphic>
          <a:graphicData uri="http://schemas.openxmlformats.org/drawingml/2006/table">
            <a:tbl>
              <a:tblPr/>
              <a:tblGrid>
                <a:gridCol w="1755775"/>
                <a:gridCol w="1682750"/>
                <a:gridCol w="1900237"/>
                <a:gridCol w="1682750"/>
                <a:gridCol w="1755775"/>
              </a:tblGrid>
              <a:tr h="1235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222268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CANGRELOL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(I.V.)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CLOPIDOGREL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(V.O.)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PRA(SUGREL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(V.0.)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TICAGRELOR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(V.O.)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Clase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Análogo ATP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Tienopiridina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Tienopiridina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Triazolopirimidina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Efecto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Reversible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Irreversible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Irreversible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Reversible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Activación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Fármaco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Prófarmaco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Prófarmaco*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Fármaco activo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Inicio efecto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2 minutos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2-4 h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30 min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30 min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Duración efecto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1-2 h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3-10 días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5-10 días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3-4 días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  <a:tr h="560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Retirada previa cirugía mayor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1h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5 días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7 días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22268"/>
                          </a:solidFill>
                          <a:effectLst/>
                          <a:latin typeface="Arial" pitchFamily="34" charset="0"/>
                          <a:ea typeface="Calibri" pitchFamily="34" charset="0"/>
                        </a:rPr>
                        <a:t>3 días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CEEF"/>
                    </a:solidFill>
                  </a:tcPr>
                </a:tc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1422400" y="270933"/>
            <a:ext cx="6017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err="1" smtClean="0">
                <a:latin typeface="Arial" charset="0"/>
                <a:ea typeface="Arial" charset="0"/>
                <a:cs typeface="Arial" charset="0"/>
              </a:rPr>
              <a:t>Antiagregantes</a:t>
            </a:r>
            <a:r>
              <a:rPr lang="es-ES_tradnl" sz="2800" b="1" dirty="0" smtClean="0">
                <a:latin typeface="Arial" charset="0"/>
                <a:ea typeface="Arial" charset="0"/>
                <a:cs typeface="Arial" charset="0"/>
              </a:rPr>
              <a:t> Inhibidores P2Y12</a:t>
            </a:r>
            <a:endParaRPr lang="es-ES_tradnl" sz="2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40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39" y="-1"/>
            <a:ext cx="7180576" cy="265564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69373" y="3136742"/>
            <a:ext cx="895629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s-ES" sz="2000" dirty="0" smtClean="0">
                <a:latin typeface="Arial"/>
                <a:cs typeface="Arial"/>
              </a:rPr>
              <a:t>13608 pacientes con SCA (3500 SCACEST) a los que se le programó IPC</a:t>
            </a:r>
          </a:p>
          <a:p>
            <a:pPr marL="342900" indent="-342900">
              <a:buFont typeface="Wingdings" charset="2"/>
              <a:buChar char="Ø"/>
            </a:pPr>
            <a:endParaRPr lang="es-ES" sz="2000" dirty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es-ES" sz="2000" dirty="0" err="1" smtClean="0">
                <a:latin typeface="Arial"/>
                <a:cs typeface="Arial"/>
              </a:rPr>
              <a:t>Prasugrel</a:t>
            </a:r>
            <a:r>
              <a:rPr lang="es-ES" sz="2000" dirty="0" smtClean="0">
                <a:latin typeface="Arial"/>
                <a:cs typeface="Arial"/>
              </a:rPr>
              <a:t> (carga 60 mg, mantenimiento 10 mg/24 h)</a:t>
            </a:r>
          </a:p>
          <a:p>
            <a:pPr marL="342900" indent="-342900">
              <a:buFont typeface="Wingdings" charset="2"/>
              <a:buChar char="Ø"/>
            </a:pPr>
            <a:endParaRPr lang="es-ES" sz="2000" dirty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es-ES" sz="2000" dirty="0" err="1" smtClean="0">
                <a:latin typeface="Arial"/>
                <a:cs typeface="Arial"/>
              </a:rPr>
              <a:t>Clopidogrel</a:t>
            </a:r>
            <a:r>
              <a:rPr lang="es-ES" sz="2000" dirty="0" smtClean="0">
                <a:latin typeface="Arial"/>
                <a:cs typeface="Arial"/>
              </a:rPr>
              <a:t> (300 mg de carga, mantenimiento 75 mg c/24h )</a:t>
            </a:r>
          </a:p>
          <a:p>
            <a:pPr marL="342900" indent="-342900">
              <a:buFont typeface="Wingdings" charset="2"/>
              <a:buChar char="Ø"/>
            </a:pPr>
            <a:endParaRPr lang="es-ES" sz="2000" dirty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es-ES" sz="2000" dirty="0" smtClean="0">
                <a:latin typeface="Arial"/>
                <a:cs typeface="Arial"/>
              </a:rPr>
              <a:t>Objetivo primario: muerte </a:t>
            </a:r>
            <a:r>
              <a:rPr lang="es-ES" sz="2000" dirty="0" err="1" smtClean="0">
                <a:latin typeface="Arial"/>
                <a:cs typeface="Arial"/>
              </a:rPr>
              <a:t>cardio</a:t>
            </a:r>
            <a:r>
              <a:rPr lang="es-ES" sz="2000" dirty="0" smtClean="0">
                <a:latin typeface="Arial"/>
                <a:cs typeface="Arial"/>
              </a:rPr>
              <a:t> vascular + Infarto de miocardio + ictus</a:t>
            </a:r>
          </a:p>
          <a:p>
            <a:pPr marL="342900" indent="-342900">
              <a:buFont typeface="Wingdings" charset="2"/>
              <a:buChar char="Ø"/>
            </a:pPr>
            <a:endParaRPr lang="es-ES" sz="2000" dirty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es-ES" sz="2000" dirty="0" smtClean="0">
                <a:latin typeface="Arial"/>
                <a:cs typeface="Arial"/>
              </a:rPr>
              <a:t>Objetivo </a:t>
            </a:r>
            <a:r>
              <a:rPr lang="es-ES" sz="2000" dirty="0" err="1" smtClean="0">
                <a:latin typeface="Arial"/>
                <a:cs typeface="Arial"/>
              </a:rPr>
              <a:t>primaro</a:t>
            </a:r>
            <a:r>
              <a:rPr lang="es-ES" sz="2000" dirty="0" smtClean="0">
                <a:latin typeface="Arial"/>
                <a:cs typeface="Arial"/>
              </a:rPr>
              <a:t> de seguridad: sangrados mayores</a:t>
            </a:r>
            <a:endParaRPr lang="es-E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89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14537</TotalTime>
  <Words>1975</Words>
  <Application>Microsoft Macintosh PowerPoint</Application>
  <PresentationFormat>Presentación en pantalla (4:3)</PresentationFormat>
  <Paragraphs>396</Paragraphs>
  <Slides>63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76" baseType="lpstr">
      <vt:lpstr>Arial Black</vt:lpstr>
      <vt:lpstr>Arial Nova Light</vt:lpstr>
      <vt:lpstr>Champagne &amp; Limousines</vt:lpstr>
      <vt:lpstr>Helvetica</vt:lpstr>
      <vt:lpstr>MS PGothic</vt:lpstr>
      <vt:lpstr>ＭＳ Ｐゴシック</vt:lpstr>
      <vt:lpstr>Symbol</vt:lpstr>
      <vt:lpstr>Tahoma</vt:lpstr>
      <vt:lpstr>Arial</vt:lpstr>
      <vt:lpstr>Calibri</vt:lpstr>
      <vt:lpstr>Wingdings</vt:lpstr>
      <vt:lpstr>Tema de Office</vt:lpstr>
      <vt:lpstr>Hoja de cálculo</vt:lpstr>
      <vt:lpstr>Presentación de PowerPoint</vt:lpstr>
      <vt:lpstr>Complejidad de la antiagregación en pacientes con cardiopatía siquémica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Reducción de la mortalidad tras 12  meses de tratamiento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¿DAPT más allá del primer año tras un SCA?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Riesgo isquémico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</dc:creator>
  <cp:lastModifiedBy>Usuario de Microsoft Office</cp:lastModifiedBy>
  <cp:revision>97</cp:revision>
  <dcterms:created xsi:type="dcterms:W3CDTF">2018-11-11T16:06:54Z</dcterms:created>
  <dcterms:modified xsi:type="dcterms:W3CDTF">2018-12-01T12:27:46Z</dcterms:modified>
</cp:coreProperties>
</file>